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8.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9.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0.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1.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2.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3.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4.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9" r:id="rId3"/>
    <p:sldMasterId id="2147483986" r:id="rId4"/>
    <p:sldMasterId id="2147484017" r:id="rId5"/>
    <p:sldMasterId id="2147484053" r:id="rId6"/>
    <p:sldMasterId id="2147484082" r:id="rId7"/>
    <p:sldMasterId id="2147484198" r:id="rId8"/>
    <p:sldMasterId id="2147484225" r:id="rId9"/>
    <p:sldMasterId id="2147484253" r:id="rId10"/>
    <p:sldMasterId id="2147484282" r:id="rId11"/>
    <p:sldMasterId id="2147484313" r:id="rId12"/>
    <p:sldMasterId id="2147484344" r:id="rId13"/>
    <p:sldMasterId id="2147484374" r:id="rId14"/>
    <p:sldMasterId id="2147484384" r:id="rId15"/>
    <p:sldMasterId id="2147484409" r:id="rId16"/>
    <p:sldMasterId id="2147484437" r:id="rId17"/>
  </p:sldMasterIdLst>
  <p:notesMasterIdLst>
    <p:notesMasterId r:id="rId43"/>
  </p:notesMasterIdLst>
  <p:handoutMasterIdLst>
    <p:handoutMasterId r:id="rId44"/>
  </p:handoutMasterIdLst>
  <p:sldIdLst>
    <p:sldId id="1715" r:id="rId18"/>
    <p:sldId id="1763" r:id="rId19"/>
    <p:sldId id="1764" r:id="rId20"/>
    <p:sldId id="1767" r:id="rId21"/>
    <p:sldId id="1768" r:id="rId22"/>
    <p:sldId id="1785" r:id="rId23"/>
    <p:sldId id="1786" r:id="rId24"/>
    <p:sldId id="1746" r:id="rId25"/>
    <p:sldId id="1795" r:id="rId26"/>
    <p:sldId id="1784" r:id="rId27"/>
    <p:sldId id="1793" r:id="rId28"/>
    <p:sldId id="1802" r:id="rId29"/>
    <p:sldId id="1797" r:id="rId30"/>
    <p:sldId id="1798" r:id="rId31"/>
    <p:sldId id="1799" r:id="rId32"/>
    <p:sldId id="1800" r:id="rId33"/>
    <p:sldId id="1801" r:id="rId34"/>
    <p:sldId id="1766" r:id="rId35"/>
    <p:sldId id="1727" r:id="rId36"/>
    <p:sldId id="1789" r:id="rId37"/>
    <p:sldId id="1790" r:id="rId38"/>
    <p:sldId id="1774" r:id="rId39"/>
    <p:sldId id="1775" r:id="rId40"/>
    <p:sldId id="1776" r:id="rId41"/>
    <p:sldId id="1777" r:id="rId42"/>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9C6891-A0B8-4B6B-94CB-60FD4BC720A2}">
          <p14:sldIdLst>
            <p14:sldId id="1715"/>
            <p14:sldId id="1763"/>
            <p14:sldId id="1764"/>
            <p14:sldId id="1767"/>
            <p14:sldId id="1768"/>
            <p14:sldId id="1785"/>
            <p14:sldId id="1786"/>
            <p14:sldId id="1746"/>
            <p14:sldId id="1795"/>
            <p14:sldId id="1784"/>
            <p14:sldId id="1793"/>
            <p14:sldId id="1802"/>
            <p14:sldId id="1797"/>
            <p14:sldId id="1798"/>
            <p14:sldId id="1799"/>
            <p14:sldId id="1800"/>
            <p14:sldId id="1801"/>
            <p14:sldId id="1766"/>
            <p14:sldId id="1727"/>
            <p14:sldId id="1789"/>
            <p14:sldId id="1790"/>
            <p14:sldId id="1774"/>
            <p14:sldId id="1775"/>
            <p14:sldId id="1776"/>
            <p14:sldId id="1777"/>
          </p14:sldIdLst>
        </p14:section>
      </p14:sectionLst>
    </p:ext>
    <p:ext uri="{EFAFB233-063F-42B5-8137-9DF3F51BA10A}">
      <p15:sldGuideLst xmlns:p15="http://schemas.microsoft.com/office/powerpoint/2012/main">
        <p15:guide id="1" orient="horz" pos="1053" userDrawn="1">
          <p15:clr>
            <a:srgbClr val="A4A3A4"/>
          </p15:clr>
        </p15:guide>
        <p15:guide id="3" pos="5813" userDrawn="1">
          <p15:clr>
            <a:srgbClr val="A4A3A4"/>
          </p15:clr>
        </p15:guide>
        <p15:guide id="4" pos="797" userDrawn="1">
          <p15:clr>
            <a:srgbClr val="A4A3A4"/>
          </p15:clr>
        </p15:guide>
        <p15:guide id="5" orient="horz" pos="1603" userDrawn="1">
          <p15:clr>
            <a:srgbClr val="A4A3A4"/>
          </p15:clr>
        </p15:guide>
        <p15:guide id="6" orient="horz" pos="2825" userDrawn="1">
          <p15:clr>
            <a:srgbClr val="A4A3A4"/>
          </p15:clr>
        </p15:guide>
        <p15:guide id="7" pos="2669" userDrawn="1">
          <p15:clr>
            <a:srgbClr val="A4A3A4"/>
          </p15:clr>
        </p15:guide>
        <p15:guide id="8" pos="4469" userDrawn="1">
          <p15:clr>
            <a:srgbClr val="A4A3A4"/>
          </p15:clr>
        </p15:guide>
        <p15:guide id="9" pos="6365" userDrawn="1">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9E5"/>
    <a:srgbClr val="00336A"/>
    <a:srgbClr val="0072C6"/>
    <a:srgbClr val="00BCF2"/>
    <a:srgbClr val="696969"/>
    <a:srgbClr val="000000"/>
    <a:srgbClr val="002060"/>
    <a:srgbClr val="00188F"/>
    <a:srgbClr val="E3F0F9"/>
    <a:srgbClr val="E8E8E8"/>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70" autoAdjust="0"/>
    <p:restoredTop sz="85757" autoAdjust="0"/>
  </p:normalViewPr>
  <p:slideViewPr>
    <p:cSldViewPr snapToGrid="0">
      <p:cViewPr varScale="1">
        <p:scale>
          <a:sx n="83" d="100"/>
          <a:sy n="83" d="100"/>
        </p:scale>
        <p:origin x="120" y="78"/>
      </p:cViewPr>
      <p:guideLst>
        <p:guide orient="horz" pos="1053"/>
        <p:guide pos="5813"/>
        <p:guide pos="797"/>
        <p:guide orient="horz" pos="1603"/>
        <p:guide orient="horz" pos="2825"/>
        <p:guide pos="2669"/>
        <p:guide pos="4469"/>
        <p:guide pos="6365"/>
      </p:guideLst>
    </p:cSldViewPr>
  </p:slideViewPr>
  <p:outlineViewPr>
    <p:cViewPr>
      <p:scale>
        <a:sx n="33" d="100"/>
        <a:sy n="33" d="100"/>
      </p:scale>
      <p:origin x="0" y="-2694"/>
    </p:cViewPr>
  </p:outlineViewPr>
  <p:notesTextViewPr>
    <p:cViewPr>
      <p:scale>
        <a:sx n="125" d="100"/>
        <a:sy n="125" d="100"/>
      </p:scale>
      <p:origin x="0" y="0"/>
    </p:cViewPr>
  </p:notesTextViewPr>
  <p:sorterViewPr>
    <p:cViewPr>
      <p:scale>
        <a:sx n="50" d="100"/>
        <a:sy n="50" d="100"/>
      </p:scale>
      <p:origin x="0" y="-3946"/>
    </p:cViewPr>
  </p:sorterViewPr>
  <p:notesViewPr>
    <p:cSldViewPr snapToGrid="0" showGuides="1">
      <p:cViewPr>
        <p:scale>
          <a:sx n="53" d="100"/>
          <a:sy n="53" d="100"/>
        </p:scale>
        <p:origin x="-4848" y="-1013"/>
      </p:cViewPr>
      <p:guideLst>
        <p:guide orient="horz" pos="3025"/>
        <p:guide pos="2304"/>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1.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slideMaster" Target="slideMasters/slideMaster1.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7" Type="http://schemas.openxmlformats.org/officeDocument/2006/relationships/slideMaster" Target="slideMasters/slideMaster5.xml"/><Relationship Id="rId12" Type="http://schemas.openxmlformats.org/officeDocument/2006/relationships/slideMaster" Target="slideMasters/slideMaster10.xml"/><Relationship Id="rId17" Type="http://schemas.openxmlformats.org/officeDocument/2006/relationships/slideMaster" Target="slideMasters/slideMaster15.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4.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Master" Target="slideMasters/slideMaster9.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commentAuthors" Target="commentAuthors.xml"/><Relationship Id="rId5" Type="http://schemas.openxmlformats.org/officeDocument/2006/relationships/slideMaster" Target="slideMasters/slideMaster3.xml"/><Relationship Id="rId15" Type="http://schemas.openxmlformats.org/officeDocument/2006/relationships/slideMaster" Target="slideMasters/slideMaster13.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8.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handoutMaster" Target="handoutMasters/handout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Master" Target="slideMasters/slideMaster12.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48" tIns="48325" rIns="96648" bIns="48325" rtlCol="0"/>
          <a:lstStyle>
            <a:lvl1pPr algn="r">
              <a:defRPr sz="1200"/>
            </a:lvl1pPr>
          </a:lstStyle>
          <a:p>
            <a:fld id="{DE219B1A-AE41-483B-A766-69B9363DDA6A}" type="datetimeFigureOut">
              <a:rPr lang="en-US" smtClean="0">
                <a:latin typeface="Segoe UI" pitchFamily="34" charset="0"/>
              </a:rPr>
              <a:pPr/>
              <a:t>5/20/2016</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48" tIns="48325" rIns="96648" bIns="48325" rtlCol="0" anchor="b"/>
          <a:lstStyle>
            <a:lvl1pPr algn="l">
              <a:defRPr sz="1200"/>
            </a:lvl1pPr>
          </a:lstStyle>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21164" defTabSz="96617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1" y="9119474"/>
            <a:ext cx="1144355" cy="480060"/>
          </a:xfrm>
          <a:prstGeom prst="rect">
            <a:avLst/>
          </a:prstGeom>
        </p:spPr>
        <p:txBody>
          <a:bodyPr vert="horz" lIns="96648" tIns="48325" rIns="96648" bIns="48325"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48" tIns="48325" rIns="96648" bIns="48325"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48" tIns="48325" rIns="96648" bIns="48325" rtlCol="0" anchor="ctr"/>
          <a:lstStyle/>
          <a:p>
            <a:endParaRPr lang="en-US" dirty="0"/>
          </a:p>
        </p:txBody>
      </p:sp>
      <p:sp>
        <p:nvSpPr>
          <p:cNvPr id="10" name="Footer Placeholder 9"/>
          <p:cNvSpPr>
            <a:spLocks noGrp="1"/>
          </p:cNvSpPr>
          <p:nvPr>
            <p:ph type="ftr" sz="quarter" idx="4"/>
          </p:nvPr>
        </p:nvSpPr>
        <p:spPr>
          <a:xfrm>
            <a:off x="0" y="9121142"/>
            <a:ext cx="6315456" cy="373762"/>
          </a:xfrm>
          <a:prstGeom prst="rect">
            <a:avLst/>
          </a:prstGeom>
        </p:spPr>
        <p:txBody>
          <a:bodyPr vert="horz" lIns="96648" tIns="48325" rIns="96648" bIns="48325" rtlCol="0" anchor="b"/>
          <a:lstStyle>
            <a:lvl1pPr marL="604058" indent="0" algn="l">
              <a:defRPr sz="1200"/>
            </a:lvl1pPr>
          </a:lstStyle>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48" tIns="48325" rIns="96648" bIns="48325" rtlCol="0"/>
          <a:lstStyle>
            <a:lvl1pPr algn="r">
              <a:defRPr sz="1200">
                <a:latin typeface="Segoe UI" pitchFamily="34" charset="0"/>
              </a:defRPr>
            </a:lvl1pPr>
          </a:lstStyle>
          <a:p>
            <a:fld id="{D51B1278-D92B-4AF3-A9C1-71DD298190CE}" type="datetimeFigureOut">
              <a:rPr lang="en-US" smtClean="0"/>
              <a:pPr/>
              <a:t>5/20/2016</a:t>
            </a:fld>
            <a:endParaRPr lang="en-US" dirty="0"/>
          </a:p>
        </p:txBody>
      </p:sp>
      <p:sp>
        <p:nvSpPr>
          <p:cNvPr id="12" name="Notes Placeholder 11"/>
          <p:cNvSpPr>
            <a:spLocks noGrp="1"/>
          </p:cNvSpPr>
          <p:nvPr>
            <p:ph type="body" sz="quarter" idx="3"/>
          </p:nvPr>
        </p:nvSpPr>
        <p:spPr>
          <a:xfrm>
            <a:off x="731520" y="4560571"/>
            <a:ext cx="5852160" cy="4320540"/>
          </a:xfrm>
          <a:prstGeom prst="rect">
            <a:avLst/>
          </a:prstGeom>
        </p:spPr>
        <p:txBody>
          <a:bodyPr vert="horz" lIns="96648" tIns="48325" rIns="96648"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3" y="9119474"/>
            <a:ext cx="1010243" cy="480060"/>
          </a:xfrm>
          <a:prstGeom prst="rect">
            <a:avLst/>
          </a:prstGeom>
        </p:spPr>
        <p:txBody>
          <a:bodyPr vert="horz" lIns="96648" tIns="48325" rIns="96648" bIns="48325"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endParaRPr lang="en-US" sz="1500" dirty="0"/>
          </a:p>
        </p:txBody>
      </p:sp>
      <p:sp>
        <p:nvSpPr>
          <p:cNvPr id="50179"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endParaRPr lang="en-US">
              <a:latin typeface="Calibri" charset="0"/>
            </a:endParaRPr>
          </a:p>
        </p:txBody>
      </p:sp>
      <p:sp>
        <p:nvSpPr>
          <p:cNvPr id="5" name="Footer Placeholder 4"/>
          <p:cNvSpPr>
            <a:spLocks noGrp="1"/>
          </p:cNvSpPr>
          <p:nvPr>
            <p:ph type="ftr" sz="quarter" idx="4"/>
          </p:nvPr>
        </p:nvSpPr>
        <p:spPr>
          <a:xfrm>
            <a:off x="0" y="9119476"/>
            <a:ext cx="3169920" cy="481726"/>
          </a:xfrm>
        </p:spPr>
        <p:txBody>
          <a:bodyPr/>
          <a:lstStyle/>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17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0181"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1B9FCD2C-BF89-CE43-B0C5-E338AFF8964B}" type="datetime1">
              <a:rPr lang="en-US">
                <a:latin typeface="Calibri" charset="0"/>
              </a:rPr>
              <a:pPr defTabSz="966621" fontAlgn="base">
                <a:spcBef>
                  <a:spcPct val="0"/>
                </a:spcBef>
                <a:spcAft>
                  <a:spcPct val="0"/>
                </a:spcAft>
              </a:pPr>
              <a:t>5/20/2016</a:t>
            </a:fld>
            <a:endParaRPr lang="en-US">
              <a:latin typeface="Calibri" charset="0"/>
            </a:endParaRPr>
          </a:p>
        </p:txBody>
      </p:sp>
      <p:sp>
        <p:nvSpPr>
          <p:cNvPr id="50182"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0662" indent="-296408">
              <a:defRPr>
                <a:solidFill>
                  <a:schemeClr val="tx1"/>
                </a:solidFill>
                <a:latin typeface="Segoe UI" charset="0"/>
                <a:ea typeface="ＭＳ Ｐゴシック" charset="0"/>
              </a:defRPr>
            </a:lvl2pPr>
            <a:lvl3pPr marL="1185634" indent="-237127">
              <a:defRPr>
                <a:solidFill>
                  <a:schemeClr val="tx1"/>
                </a:solidFill>
                <a:latin typeface="Segoe UI" charset="0"/>
                <a:ea typeface="ＭＳ Ｐゴシック" charset="0"/>
              </a:defRPr>
            </a:lvl3pPr>
            <a:lvl4pPr marL="1659887" indent="-237127">
              <a:defRPr>
                <a:solidFill>
                  <a:schemeClr val="tx1"/>
                </a:solidFill>
                <a:latin typeface="Segoe UI" charset="0"/>
                <a:ea typeface="ＭＳ Ｐゴシック" charset="0"/>
              </a:defRPr>
            </a:lvl4pPr>
            <a:lvl5pPr marL="2134141" indent="-237127">
              <a:defRPr>
                <a:solidFill>
                  <a:schemeClr val="tx1"/>
                </a:solidFill>
                <a:latin typeface="Segoe UI" charset="0"/>
                <a:ea typeface="ＭＳ Ｐゴシック" charset="0"/>
              </a:defRPr>
            </a:lvl5pPr>
            <a:lvl6pPr marL="2608395" indent="-237127" defTabSz="966621" fontAlgn="base">
              <a:spcBef>
                <a:spcPct val="0"/>
              </a:spcBef>
              <a:spcAft>
                <a:spcPct val="0"/>
              </a:spcAft>
              <a:defRPr>
                <a:solidFill>
                  <a:schemeClr val="tx1"/>
                </a:solidFill>
                <a:latin typeface="Segoe UI" charset="0"/>
                <a:ea typeface="ＭＳ Ｐゴシック" charset="0"/>
              </a:defRPr>
            </a:lvl6pPr>
            <a:lvl7pPr marL="3082648" indent="-237127" defTabSz="966621" fontAlgn="base">
              <a:spcBef>
                <a:spcPct val="0"/>
              </a:spcBef>
              <a:spcAft>
                <a:spcPct val="0"/>
              </a:spcAft>
              <a:defRPr>
                <a:solidFill>
                  <a:schemeClr val="tx1"/>
                </a:solidFill>
                <a:latin typeface="Segoe UI" charset="0"/>
                <a:ea typeface="ＭＳ Ｐゴシック" charset="0"/>
              </a:defRPr>
            </a:lvl7pPr>
            <a:lvl8pPr marL="3556902" indent="-237127" defTabSz="966621" fontAlgn="base">
              <a:spcBef>
                <a:spcPct val="0"/>
              </a:spcBef>
              <a:spcAft>
                <a:spcPct val="0"/>
              </a:spcAft>
              <a:defRPr>
                <a:solidFill>
                  <a:schemeClr val="tx1"/>
                </a:solidFill>
                <a:latin typeface="Segoe UI" charset="0"/>
                <a:ea typeface="ＭＳ Ｐゴシック" charset="0"/>
              </a:defRPr>
            </a:lvl8pPr>
            <a:lvl9pPr marL="4031155" indent="-237127" defTabSz="966621" fontAlgn="base">
              <a:spcBef>
                <a:spcPct val="0"/>
              </a:spcBef>
              <a:spcAft>
                <a:spcPct val="0"/>
              </a:spcAft>
              <a:defRPr>
                <a:solidFill>
                  <a:schemeClr val="tx1"/>
                </a:solidFill>
                <a:latin typeface="Segoe UI" charset="0"/>
                <a:ea typeface="ＭＳ Ｐゴシック" charset="0"/>
              </a:defRPr>
            </a:lvl9pPr>
          </a:lstStyle>
          <a:p>
            <a:pPr defTabSz="966621" fontAlgn="base">
              <a:spcBef>
                <a:spcPct val="0"/>
              </a:spcBef>
              <a:spcAft>
                <a:spcPct val="0"/>
              </a:spcAft>
            </a:pPr>
            <a:fld id="{B73383E0-103D-9C4E-B1C2-631A381FA193}" type="slidenum">
              <a:rPr lang="en-US">
                <a:latin typeface="Calibri" charset="0"/>
              </a:rPr>
              <a:pPr defTabSz="966621" fontAlgn="base">
                <a:spcBef>
                  <a:spcPct val="0"/>
                </a:spcBef>
                <a:spcAft>
                  <a:spcPct val="0"/>
                </a:spcAft>
              </a:pPr>
              <a:t>1</a:t>
            </a:fld>
            <a:endParaRPr lang="en-US">
              <a:latin typeface="Calibri" charset="0"/>
            </a:endParaRPr>
          </a:p>
        </p:txBody>
      </p:sp>
    </p:spTree>
    <p:extLst>
      <p:ext uri="{BB962C8B-B14F-4D97-AF65-F5344CB8AC3E}">
        <p14:creationId xmlns:p14="http://schemas.microsoft.com/office/powerpoint/2010/main" val="2078107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3:50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29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17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14801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A5B5767-0D9E-4B6D-8CB9-64A15166C33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9491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5/21/2016 1:12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4769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02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5260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1)Outside-in monitoring</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URL pings and web tests from 16</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global points of presence</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1"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2)Observed user behavior</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How is the application being used?</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3) Developer traces and events</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Whatever the developer would like to</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send to Application Insights</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4) Observed application behavior</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No coding required – service dependencies,</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queries, response time, exceptions, logs, etc.</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rPr>
              <a:t>5) Infrastructure performance</a:t>
            </a:r>
          </a:p>
          <a:p>
            <a:pPr marL="0" marR="0" lvl="0" indent="0" algn="l" defTabSz="931863" rtl="0" eaLnBrk="0" fontAlgn="base" latinLnBrk="0" hangingPunct="0">
              <a:lnSpc>
                <a:spcPct val="100000"/>
              </a:lnSpc>
              <a:spcBef>
                <a:spcPct val="3000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System performance counters</a:t>
            </a: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pPr marL="0" marR="0" lvl="0" indent="0" algn="l" defTabSz="931863" rtl="0" eaLnBrk="0" fontAlgn="base" latinLnBrk="0" hangingPunct="0">
              <a:lnSpc>
                <a:spcPct val="100000"/>
              </a:lnSpc>
              <a:spcBef>
                <a:spcPct val="30000"/>
              </a:spcBef>
              <a:spcAft>
                <a:spcPct val="0"/>
              </a:spcAft>
              <a:buClrTx/>
              <a:buSzTx/>
              <a:buFontTx/>
              <a:buNone/>
              <a:tabLst/>
              <a:defRPr/>
            </a:pPr>
            <a:endParaRPr kumimoji="0" lang="en-US" sz="1200" b="0" i="0" u="none" strike="noStrike" kern="0" cap="none" spc="0" normalizeH="0" baseline="0" noProof="0" dirty="0">
              <a:ln>
                <a:noFill/>
              </a:ln>
              <a:solidFill>
                <a:srgbClr val="11CCFF"/>
              </a:solidFill>
              <a:effectLst/>
              <a:uLnTx/>
              <a:uFillTx/>
              <a:latin typeface="+mn-lt"/>
              <a:ea typeface="MS PGothic" panose="020B0600070205080204"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9171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numbers to back up these</a:t>
            </a:r>
            <a:r>
              <a:rPr lang="en-US" baseline="0" dirty="0"/>
              <a:t> points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3:50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3587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 Id="rId4" Type="http://schemas.openxmlformats.org/officeDocument/2006/relationships/image" Target="../media/image23.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0.xml"/><Relationship Id="rId4" Type="http://schemas.openxmlformats.org/officeDocument/2006/relationships/image" Target="../media/image23.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255638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847630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6205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00607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376620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701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67607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92432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41580712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485891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327797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782052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39854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610344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6567730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509611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15036319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06407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5521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88214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0286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3237726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1800255479"/>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69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774931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3216082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285447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96338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933446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9735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7167974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57578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661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223790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66095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09264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99515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543278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49248067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385475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7610467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544326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795769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2234684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5837101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27766077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2413137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90790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23332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8243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2845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982281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80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dirty="0"/>
              <a:t>Click to edit Master title style</a:t>
            </a:r>
          </a:p>
        </p:txBody>
      </p:sp>
    </p:spTree>
    <p:extLst>
      <p:ext uri="{BB962C8B-B14F-4D97-AF65-F5344CB8AC3E}">
        <p14:creationId xmlns:p14="http://schemas.microsoft.com/office/powerpoint/2010/main" val="305486643"/>
      </p:ext>
    </p:extLst>
  </p:cSld>
  <p:clrMapOvr>
    <a:masterClrMapping/>
  </p:clrMapOvr>
  <p:transition spd="slow">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20368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52525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6178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70521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317750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5"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505050"/>
                </a:solidFill>
              </a:endParaRPr>
            </a:p>
          </p:txBody>
        </p:sp>
      </p:grpSp>
    </p:spTree>
    <p:extLst>
      <p:ext uri="{BB962C8B-B14F-4D97-AF65-F5344CB8AC3E}">
        <p14:creationId xmlns:p14="http://schemas.microsoft.com/office/powerpoint/2010/main" val="1311300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5"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Tree>
    <p:extLst>
      <p:ext uri="{BB962C8B-B14F-4D97-AF65-F5344CB8AC3E}">
        <p14:creationId xmlns:p14="http://schemas.microsoft.com/office/powerpoint/2010/main" val="244523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55789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4907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defRPr sz="3999">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71866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789935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75905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837354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1152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55157986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52381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89868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8213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79831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3456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218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8556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934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354986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606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7697301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8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791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284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23688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3" y="3145041"/>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a:solidFill>
                  <a:srgbClr val="FFFFFF"/>
                </a:solidFill>
              </a:endParaRPr>
            </a:p>
          </p:txBody>
        </p:sp>
      </p:gr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74239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2"/>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commercial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235420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ltGray">
          <a:xfrm>
            <a:off x="251489" y="296863"/>
            <a:ext cx="2743200" cy="27432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Choose this walk-in slide for </a:t>
            </a:r>
            <a:r>
              <a:rPr lang="en-US" sz="2400" b="1" dirty="0">
                <a:gradFill>
                  <a:gsLst>
                    <a:gs pos="0">
                      <a:srgbClr val="FFFFFF"/>
                    </a:gs>
                    <a:gs pos="100000">
                      <a:srgbClr val="FFFFFF"/>
                    </a:gs>
                  </a:gsLst>
                  <a:lin ang="5400000" scaled="0"/>
                </a:gradFill>
                <a:ea typeface="Segoe UI" pitchFamily="34" charset="0"/>
                <a:cs typeface="Segoe UI" pitchFamily="34" charset="0"/>
              </a:rPr>
              <a:t>consumer groups. </a:t>
            </a:r>
            <a:r>
              <a:rPr lang="en-US" sz="2400" dirty="0">
                <a:gradFill>
                  <a:gsLst>
                    <a:gs pos="0">
                      <a:srgbClr val="FFFFFF"/>
                    </a:gs>
                    <a:gs pos="100000">
                      <a:srgbClr val="FFFFFF"/>
                    </a:gs>
                  </a:gsLst>
                  <a:lin ang="5400000" scaled="0"/>
                </a:gradFill>
                <a:ea typeface="Segoe UI" pitchFamily="34" charset="0"/>
                <a:cs typeface="Segoe UI" pitchFamily="34" charset="0"/>
              </a:rPr>
              <a:t>Delete this text box.</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402096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6"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505050"/>
                </a:solidFill>
              </a:endParaRPr>
            </a:p>
          </p:txBody>
        </p:sp>
      </p:grpSp>
    </p:spTree>
    <p:extLst>
      <p:ext uri="{BB962C8B-B14F-4D97-AF65-F5344CB8AC3E}">
        <p14:creationId xmlns:p14="http://schemas.microsoft.com/office/powerpoint/2010/main" val="101821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black">
          <a:xfrm>
            <a:off x="10701516" y="6270942"/>
            <a:ext cx="1277761" cy="27432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Tree>
    <p:extLst>
      <p:ext uri="{BB962C8B-B14F-4D97-AF65-F5344CB8AC3E}">
        <p14:creationId xmlns:p14="http://schemas.microsoft.com/office/powerpoint/2010/main" val="91125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80476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470248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57997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defRPr sz="3998">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182261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64829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618259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94536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00929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36107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077462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2975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888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214326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993725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5791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9391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69633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84038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88509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263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992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343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6109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990678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1310900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234" y="3145042"/>
            <a:ext cx="3291840" cy="706719"/>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384"/>
              <a:endParaRPr lang="en-US">
                <a:solidFill>
                  <a:srgbClr val="FFFFFF"/>
                </a:solidFill>
              </a:endParaRPr>
            </a:p>
          </p:txBody>
        </p:sp>
      </p:grpSp>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7603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4189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46652"/>
            <a:ext cx="6402388" cy="892840"/>
          </a:xfrm>
          <a:noFill/>
        </p:spPr>
        <p:txBody>
          <a:bodyPr lIns="146304" tIns="91440" rIns="146304" bIns="91440" anchor="t" anchorCtr="0"/>
          <a:lstStyle>
            <a:lvl1pPr>
              <a:defRPr sz="5400"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8" y="3066979"/>
            <a:ext cx="6402388"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00888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2018156"/>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50" y="4137335"/>
            <a:ext cx="6402388"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145984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87620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0" y="6243237"/>
            <a:ext cx="1280160" cy="274492"/>
          </a:xfrm>
          <a:prstGeom prst="rect">
            <a:avLst/>
          </a:prstGeom>
        </p:spPr>
      </p:pic>
    </p:spTree>
    <p:extLst>
      <p:ext uri="{BB962C8B-B14F-4D97-AF65-F5344CB8AC3E}">
        <p14:creationId xmlns:p14="http://schemas.microsoft.com/office/powerpoint/2010/main" val="2675186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96374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31581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1336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51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225963987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80766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977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6010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38265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974497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57075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67545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40420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648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0381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51352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2783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997033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41112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535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58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84220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16762553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051838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4756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8693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148574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2706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25096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538" indent="0">
              <a:buNone/>
              <a:defRPr>
                <a:gradFill>
                  <a:gsLst>
                    <a:gs pos="1250">
                      <a:schemeClr val="bg2"/>
                    </a:gs>
                    <a:gs pos="100000">
                      <a:schemeClr val="bg2"/>
                    </a:gs>
                  </a:gsLst>
                  <a:lin ang="5400000" scaled="0"/>
                </a:gradFill>
              </a:defRPr>
            </a:lvl3pPr>
            <a:lvl4pPr marL="457075" indent="0">
              <a:buNone/>
              <a:defRPr>
                <a:gradFill>
                  <a:gsLst>
                    <a:gs pos="1250">
                      <a:schemeClr val="bg2"/>
                    </a:gs>
                    <a:gs pos="100000">
                      <a:schemeClr val="bg2"/>
                    </a:gs>
                  </a:gsLst>
                  <a:lin ang="5400000" scaled="0"/>
                </a:gradFill>
              </a:defRPr>
            </a:lvl4pPr>
            <a:lvl5pPr marL="685613"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519363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5155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34038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035023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70399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04539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3103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31923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324160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11684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4156499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3710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33803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318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26035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160946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367234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39581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4330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9542424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586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61259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9678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66726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37999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11078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234034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758878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93129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384355769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
        <p:nvSpPr>
          <p:cNvPr id="9" name="Rectangle 8"/>
          <p:cNvSpPr/>
          <p:nvPr userDrawn="1"/>
        </p:nvSpPr>
        <p:spPr>
          <a:xfrm>
            <a:off x="206862" y="3032253"/>
            <a:ext cx="4420128" cy="800454"/>
          </a:xfrm>
          <a:prstGeom prst="rect">
            <a:avLst/>
          </a:prstGeom>
        </p:spPr>
        <p:txBody>
          <a:bodyPr wrap="none" anchor="ctr">
            <a:spAutoFit/>
          </a:bodyPr>
          <a:lstStyle/>
          <a:p>
            <a:pPr algn="r" defTabSz="1165386">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7"/>
            <a:ext cx="2229032" cy="729826"/>
          </a:xfrm>
          <a:prstGeom prst="rect">
            <a:avLst/>
          </a:prstGeom>
        </p:spPr>
        <p:txBody>
          <a:bodyPr wrap="none" anchor="ctr">
            <a:spAutoFit/>
          </a:bodyPr>
          <a:lstStyle/>
          <a:p>
            <a:pPr algn="r" defTabSz="1165386">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Tree>
    <p:extLst>
      <p:ext uri="{BB962C8B-B14F-4D97-AF65-F5344CB8AC3E}">
        <p14:creationId xmlns:p14="http://schemas.microsoft.com/office/powerpoint/2010/main" val="2655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7"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5"/>
            <a:ext cx="7315137" cy="1828007"/>
          </a:xfrm>
          <a:noFill/>
        </p:spPr>
        <p:txBody>
          <a:bodyPr lIns="146304" tIns="109728" rIns="146304" bIns="109728">
            <a:noAutofit/>
          </a:bodyPr>
          <a:lstStyle>
            <a:lvl1pPr marL="0" indent="0">
              <a:spcBef>
                <a:spcPts val="0"/>
              </a:spcBef>
              <a:buNone/>
              <a:defRPr sz="3198"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422714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2351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494" indent="0">
              <a:buNone/>
              <a:defRPr>
                <a:gradFill>
                  <a:gsLst>
                    <a:gs pos="1250">
                      <a:schemeClr val="bg2"/>
                    </a:gs>
                    <a:gs pos="100000">
                      <a:schemeClr val="bg2"/>
                    </a:gs>
                  </a:gsLst>
                  <a:lin ang="5400000" scaled="0"/>
                </a:gradFill>
              </a:defRPr>
            </a:lvl3pPr>
            <a:lvl4pPr marL="456988" indent="0">
              <a:buNone/>
              <a:defRPr>
                <a:gradFill>
                  <a:gsLst>
                    <a:gs pos="1250">
                      <a:schemeClr val="bg2"/>
                    </a:gs>
                    <a:gs pos="100000">
                      <a:schemeClr val="bg2"/>
                    </a:gs>
                  </a:gsLst>
                  <a:lin ang="5400000" scaled="0"/>
                </a:gradFill>
              </a:defRPr>
            </a:lvl4pPr>
            <a:lvl5pPr marL="685481" indent="0">
              <a:buNone/>
              <a:defRPr>
                <a:gradFill>
                  <a:gsLst>
                    <a:gs pos="1250">
                      <a:schemeClr val="bg2"/>
                    </a:gs>
                    <a:gs pos="100000">
                      <a:schemeClr val="bg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537133"/>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760801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05970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871053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96079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37128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9089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198662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43332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9567940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18095111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36778"/>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28436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25665"/>
            <a:ext cx="10056812" cy="1181862"/>
          </a:xfrm>
          <a:noFill/>
        </p:spPr>
        <p:txBody>
          <a:bodyPr tIns="91440" bIns="91440" anchor="t" anchorCtr="0">
            <a:spAutoFit/>
          </a:bodyPr>
          <a:lstStyle>
            <a:lvl1pPr>
              <a:defRPr lang="en-US" sz="7195"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2776327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749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661072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435013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410644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63667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758"/>
            <a:fld id="{350DE342-D4AC-4E23-8642-C9E9A95F063C}" type="datetimeFigureOut">
              <a:rPr lang="en-US" smtClean="0">
                <a:solidFill>
                  <a:prstClr val="black">
                    <a:tint val="75000"/>
                  </a:prstClr>
                </a:solidFill>
              </a:rPr>
              <a:pPr defTabSz="1109758"/>
              <a:t>5/20/2016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758"/>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758"/>
            <a:fld id="{66F619C3-7D96-4230-A702-E5C0C4C46E62}" type="slidenum">
              <a:rPr lang="en-US" smtClean="0">
                <a:solidFill>
                  <a:prstClr val="black">
                    <a:tint val="75000"/>
                  </a:prstClr>
                </a:solidFill>
              </a:rPr>
              <a:pPr defTabSz="1109758"/>
              <a:t>‹#›</a:t>
            </a:fld>
            <a:endParaRPr lang="en-US">
              <a:solidFill>
                <a:prstClr val="black">
                  <a:tint val="75000"/>
                </a:prstClr>
              </a:solidFill>
            </a:endParaRPr>
          </a:p>
        </p:txBody>
      </p:sp>
    </p:spTree>
    <p:extLst>
      <p:ext uri="{BB962C8B-B14F-4D97-AF65-F5344CB8AC3E}">
        <p14:creationId xmlns:p14="http://schemas.microsoft.com/office/powerpoint/2010/main" val="415154580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28609496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773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314542"/>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5889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79167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75830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27301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388702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531420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20299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74781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880"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4" y="3955786"/>
            <a:ext cx="9143937" cy="1828007"/>
          </a:xfrm>
          <a:noFill/>
        </p:spPr>
        <p:txBody>
          <a:bodyPr lIns="182880" tIns="146304" rIns="182880" bIns="146304">
            <a:noAutofit/>
          </a:bodyPr>
          <a:lstStyle>
            <a:lvl1pPr marL="0" indent="0">
              <a:spcBef>
                <a:spcPts val="0"/>
              </a:spcBef>
              <a:buNone/>
              <a:defRPr sz="352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7" y="479775"/>
            <a:ext cx="1639084" cy="359162"/>
          </a:xfrm>
          <a:prstGeom prst="rect">
            <a:avLst/>
          </a:prstGeom>
        </p:spPr>
      </p:pic>
    </p:spTree>
    <p:extLst>
      <p:ext uri="{BB962C8B-B14F-4D97-AF65-F5344CB8AC3E}">
        <p14:creationId xmlns:p14="http://schemas.microsoft.com/office/powerpoint/2010/main" val="23366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94">
          <p15:clr>
            <a:srgbClr val="C35EA4"/>
          </p15:clr>
        </p15:guide>
        <p15:guide id="2" pos="7697">
          <p15:clr>
            <a:srgbClr val="C35EA4"/>
          </p15:clr>
        </p15:guide>
        <p15:guide id="3" orient="horz" pos="308">
          <p15:clr>
            <a:srgbClr val="C35EA4"/>
          </p15:clr>
        </p15:guide>
        <p15:guide id="4" orient="horz" pos="4186">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40"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800" y="328910"/>
            <a:ext cx="9915740" cy="6380679"/>
          </a:xfrm>
          <a:prstGeom prst="rect">
            <a:avLst/>
          </a:prstGeom>
          <a:noFill/>
          <a:ln>
            <a:noFill/>
          </a:ln>
        </p:spPr>
      </p:pic>
    </p:spTree>
    <p:extLst>
      <p:ext uri="{BB962C8B-B14F-4D97-AF65-F5344CB8AC3E}">
        <p14:creationId xmlns:p14="http://schemas.microsoft.com/office/powerpoint/2010/main" val="396240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2"/>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4" y="3954457"/>
            <a:ext cx="5197379" cy="1018969"/>
          </a:xfrm>
          <a:noFill/>
        </p:spPr>
        <p:txBody>
          <a:bodyPr lIns="182880" tIns="146304" rIns="182880" bIns="146304">
            <a:noAutofit/>
          </a:bodyPr>
          <a:lstStyle>
            <a:lvl1pPr marL="0" indent="0">
              <a:spcBef>
                <a:spcPts val="0"/>
              </a:spcBef>
              <a:buNone/>
              <a:defRPr sz="3527"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880"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44810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2"/>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27"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6" y="296863"/>
            <a:ext cx="5486335" cy="1828800"/>
          </a:xfrm>
          <a:noFill/>
        </p:spPr>
        <p:txBody>
          <a:bodyPr lIns="146304" tIns="91440" rIns="146304" bIns="91440" anchor="t" anchorCtr="0"/>
          <a:lstStyle>
            <a:lvl1pPr>
              <a:defRPr sz="5880"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00545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6" y="2125663"/>
            <a:ext cx="5486335" cy="3657600"/>
          </a:xfrm>
          <a:noFill/>
        </p:spPr>
        <p:txBody>
          <a:bodyPr lIns="146304" tIns="91440" rIns="146304" bIns="91440" anchor="t" anchorCtr="0"/>
          <a:lstStyle>
            <a:lvl1pPr>
              <a:defRPr sz="5880"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2929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2"/>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588"/>
              </a:lnSpc>
              <a:spcBef>
                <a:spcPts val="0"/>
              </a:spcBef>
              <a:buNone/>
              <a:defRPr sz="588">
                <a:solidFill>
                  <a:schemeClr val="bg1"/>
                </a:solidFill>
              </a:defRPr>
            </a:lvl1pPr>
            <a:lvl2pPr marL="336015" indent="0">
              <a:buNone/>
              <a:defRPr sz="3135"/>
            </a:lvl2pPr>
            <a:lvl3pPr marL="560027" indent="0">
              <a:buNone/>
              <a:defRPr sz="3135"/>
            </a:lvl3pPr>
            <a:lvl4pPr marL="784036" indent="0">
              <a:buNone/>
              <a:defRPr sz="3135"/>
            </a:lvl4pPr>
            <a:lvl5pPr marL="1008047" indent="0">
              <a:buNone/>
              <a:defRPr sz="3135"/>
            </a:lvl5pPr>
          </a:lstStyle>
          <a:p>
            <a:pPr lvl="0"/>
            <a:r>
              <a:rPr lang="en-US"/>
              <a:t> </a:t>
            </a:r>
          </a:p>
        </p:txBody>
      </p:sp>
      <p:sp>
        <p:nvSpPr>
          <p:cNvPr id="17" name="Title 16"/>
          <p:cNvSpPr>
            <a:spLocks noGrp="1"/>
          </p:cNvSpPr>
          <p:nvPr>
            <p:ph type="title"/>
          </p:nvPr>
        </p:nvSpPr>
        <p:spPr>
          <a:xfrm>
            <a:off x="4394200" y="3628287"/>
            <a:ext cx="2278960" cy="2272453"/>
          </a:xfrm>
          <a:solidFill>
            <a:srgbClr val="68217A"/>
          </a:solidFill>
        </p:spPr>
        <p:txBody>
          <a:bodyPr lIns="182880" tIns="146304" rIns="182880" bIns="146304"/>
          <a:lstStyle>
            <a:lvl1pPr>
              <a:defRPr sz="3135">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7115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8">
          <p15:clr>
            <a:srgbClr val="C35EA4"/>
          </p15:clr>
        </p15:guide>
        <p15:guide id="2" orient="horz" pos="4186">
          <p15:clr>
            <a:srgbClr val="C35EA4"/>
          </p15:clr>
        </p15:guide>
        <p15:guide id="3" pos="294">
          <p15:clr>
            <a:srgbClr val="C35EA4"/>
          </p15:clr>
        </p15:guide>
        <p15:guide id="4" pos="7697">
          <p15:clr>
            <a:srgbClr val="C35E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142234967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6"/>
            <a:ext cx="5486400" cy="40626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39142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5"/>
            <a:ext cx="5486400" cy="409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15985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5"/>
            <a:ext cx="7315200" cy="520687"/>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678032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54731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797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993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684">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41" y="2597163"/>
            <a:ext cx="7315200" cy="517064"/>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6032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10972800" cy="1902453"/>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00581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3" y="2"/>
            <a:ext cx="6002338" cy="742187"/>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6"/>
            <a:ext cx="6400800" cy="600163"/>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6892723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83467997"/>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527"/>
            </a:lvl1pPr>
            <a:lvl2pPr>
              <a:defRPr sz="3527"/>
            </a:lvl2pPr>
            <a:lvl3pPr>
              <a:defRPr sz="3527"/>
            </a:lvl3pPr>
            <a:lvl4pPr>
              <a:defRPr sz="3527"/>
            </a:lvl4pPr>
            <a:lvl5pPr>
              <a:defRPr sz="3527"/>
            </a:lvl5pPr>
          </a:lstStyle>
          <a:p>
            <a:pPr lvl="0"/>
            <a:r>
              <a:rPr lang="en-US"/>
              <a:t>Click to edit Master text styles</a:t>
            </a:r>
          </a:p>
        </p:txBody>
      </p:sp>
    </p:spTree>
    <p:extLst>
      <p:ext uri="{BB962C8B-B14F-4D97-AF65-F5344CB8AC3E}">
        <p14:creationId xmlns:p14="http://schemas.microsoft.com/office/powerpoint/2010/main" val="2079412886"/>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65"/>
            <a:ext cx="3657600" cy="433966"/>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9606504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
            <a:ext cx="12436475" cy="742187"/>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3">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55392755"/>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0"/>
            <a:ext cx="11889564" cy="752093"/>
          </a:xfrm>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41" y="3040064"/>
            <a:ext cx="11887200" cy="517064"/>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5619876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415397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632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33285816"/>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8083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1"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1"/>
            <a:ext cx="11889564" cy="2746375"/>
          </a:xfrm>
        </p:spPr>
        <p:txBody>
          <a:bodyPr/>
          <a:lstStyle>
            <a:lvl1pPr>
              <a:defRPr sz="8625">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58856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1"/>
            <a:ext cx="11889564" cy="2746375"/>
          </a:xfrm>
        </p:spPr>
        <p:txBody>
          <a:bodyPr/>
          <a:lstStyle>
            <a:lvl1pPr>
              <a:defRPr sz="8625">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2252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292">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79623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2"/>
            <a:ext cx="11889564" cy="917575"/>
          </a:xfrm>
        </p:spPr>
        <p:txBody>
          <a:bodyPr/>
          <a:lstStyle>
            <a:lvl1pPr>
              <a:defRPr sz="5880"/>
            </a:lvl1pPr>
          </a:lstStyle>
          <a:p>
            <a:r>
              <a:rPr lang="en-US" dirty="0"/>
              <a:t>Thank you</a:t>
            </a:r>
          </a:p>
        </p:txBody>
      </p:sp>
    </p:spTree>
    <p:extLst>
      <p:ext uri="{BB962C8B-B14F-4D97-AF65-F5344CB8AC3E}">
        <p14:creationId xmlns:p14="http://schemas.microsoft.com/office/powerpoint/2010/main" val="97048283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8" y="264964"/>
            <a:ext cx="9143999" cy="1097302"/>
          </a:xfrm>
        </p:spPr>
        <p:txBody>
          <a:bodyPr lIns="146125" tIns="91329" rIns="146125" bIns="91329"/>
          <a:lstStyle>
            <a:lvl1pPr>
              <a:lnSpc>
                <a:spcPts val="6172"/>
              </a:lnSpc>
              <a:defRPr sz="5094"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8852357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5/20/2016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5088214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11" y="6482892"/>
            <a:ext cx="2798207" cy="372394"/>
          </a:xfrm>
          <a:prstGeom prst="rect">
            <a:avLst/>
          </a:prstGeom>
        </p:spPr>
        <p:txBody>
          <a:bodyPr/>
          <a:lstStyle/>
          <a:p>
            <a:pPr defTabSz="914016"/>
            <a:fld id="{BCBD0B52-437A-4313-A77B-AA9E4EE95D77}" type="datetimeFigureOut">
              <a:rPr lang="en-US" sz="1836" smtClean="0">
                <a:solidFill>
                  <a:srgbClr val="505050"/>
                </a:solidFill>
              </a:rPr>
              <a:pPr defTabSz="914016"/>
              <a:t>5/20/2016</a:t>
            </a:fld>
            <a:endParaRPr lang="en-US" sz="1836">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45143E39-6910-4CEE-8798-3DAAD37B8C99}"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21637855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3960031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7050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2990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2597"/>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97"/>
            <a:fld id="{27258FFF-F925-446B-8502-81C933981705}" type="slidenum">
              <a:rPr lang="en-US" smtClean="0">
                <a:gradFill>
                  <a:gsLst>
                    <a:gs pos="2239">
                      <a:srgbClr val="505050"/>
                    </a:gs>
                    <a:gs pos="11940">
                      <a:srgbClr val="505050"/>
                    </a:gs>
                  </a:gsLst>
                  <a:lin ang="5400000" scaled="0"/>
                </a:gradFill>
              </a:rPr>
              <a:pPr defTabSz="932597"/>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385396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55" y="264964"/>
            <a:ext cx="9143999" cy="1097302"/>
          </a:xfrm>
        </p:spPr>
        <p:txBody>
          <a:bodyPr lIns="146125" tIns="91329" rIns="146125" bIns="91329"/>
          <a:lstStyle>
            <a:lvl1pPr>
              <a:lnSpc>
                <a:spcPts val="6298"/>
              </a:lnSpc>
              <a:defRPr sz="5198" baseline="0">
                <a:solidFill>
                  <a:schemeClr val="tx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9254672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3059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560107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80690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876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7913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870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5670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8061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887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4832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97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0458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77365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2453478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7299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5579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884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9899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968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5366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689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315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458298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897836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9769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26249"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5/20/2016</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181846316"/>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74638" y="2125677"/>
            <a:ext cx="10972800"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white">
          <a:xfrm>
            <a:off x="274618" y="3955785"/>
            <a:ext cx="1097287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698401" y="6244047"/>
            <a:ext cx="1280160" cy="272872"/>
          </a:xfrm>
          <a:prstGeom prst="rect">
            <a:avLst/>
          </a:prstGeom>
        </p:spPr>
      </p:pic>
      <p:sp>
        <p:nvSpPr>
          <p:cNvPr id="6"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3092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90149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53275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31272196"/>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6408965"/>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78248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770050"/>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530919"/>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69859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68763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0075469"/>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9" y="1211264"/>
            <a:ext cx="100583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189039" y="3955753"/>
            <a:ext cx="10058399"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5624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9037" y="2125664"/>
            <a:ext cx="10058401"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687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49566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1190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360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1977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467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70829994"/>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867058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113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253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11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305142"/>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a:xfrm>
            <a:off x="286518" y="308954"/>
            <a:ext cx="11875321" cy="1032047"/>
          </a:xfrm>
          <a:prstGeom prst="rect">
            <a:avLst/>
          </a:prstGeom>
        </p:spPr>
        <p:txBody>
          <a:bodyPr wrap="square" lIns="146283" tIns="91427" rIns="146283" bIns="91427">
            <a:spAutoFit/>
          </a:bodyPr>
          <a:lstStyle/>
          <a:p>
            <a:pPr defTabSz="932563" fontAlgn="auto">
              <a:spcBef>
                <a:spcPts val="0"/>
              </a:spcBef>
              <a:spcAft>
                <a:spcPts val="0"/>
              </a:spcAft>
              <a:defRPr/>
            </a:pPr>
            <a:r>
              <a:rPr lang="en-US" sz="5399" dirty="0">
                <a:gradFill>
                  <a:gsLst>
                    <a:gs pos="20354">
                      <a:srgbClr val="FFFFFF"/>
                    </a:gs>
                    <a:gs pos="44000">
                      <a:srgbClr val="FFFFFF"/>
                    </a:gs>
                  </a:gsLst>
                  <a:lin ang="5400000" scaled="1"/>
                </a:gradFill>
                <a:latin typeface="Segoe UI Light"/>
                <a:cs typeface="+mn-cs"/>
              </a:rPr>
              <a:t>MICROSOFT </a:t>
            </a:r>
            <a:r>
              <a:rPr lang="en-US" sz="5399" dirty="0">
                <a:gradFill>
                  <a:gsLst>
                    <a:gs pos="20354">
                      <a:srgbClr val="FFFFFF"/>
                    </a:gs>
                    <a:gs pos="44000">
                      <a:srgbClr val="FFFFFF"/>
                    </a:gs>
                  </a:gsLst>
                  <a:lin ang="5400000" scaled="1"/>
                </a:gradFill>
                <a:latin typeface="Segoe UI Semibold" panose="020B0702040204020203" pitchFamily="34" charset="0"/>
                <a:cs typeface="Segoe UI Semibold" panose="020B0702040204020203" pitchFamily="34" charset="0"/>
              </a:rPr>
              <a:t>CONFIDENTIAL </a:t>
            </a:r>
            <a:endParaRPr lang="en-US" sz="1800" dirty="0">
              <a:gradFill>
                <a:gsLst>
                  <a:gs pos="20354">
                    <a:srgbClr val="FFFFFF"/>
                  </a:gs>
                  <a:gs pos="44000">
                    <a:srgbClr val="FFFFFF"/>
                  </a:gs>
                </a:gsLst>
                <a:lin ang="5400000" scaled="1"/>
              </a:gradFill>
              <a:latin typeface="Segoe UI"/>
              <a:cs typeface="+mn-cs"/>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7200" y="2056431"/>
            <a:ext cx="913992" cy="748923"/>
          </a:xfrm>
          <a:prstGeom prst="rect">
            <a:avLst/>
          </a:prstGeom>
        </p:spPr>
      </p:pic>
      <p:sp>
        <p:nvSpPr>
          <p:cNvPr id="6" name="TextBox 5"/>
          <p:cNvSpPr txBox="1"/>
          <p:nvPr userDrawn="1"/>
        </p:nvSpPr>
        <p:spPr>
          <a:xfrm>
            <a:off x="1329725" y="2202385"/>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949155" y="2022500"/>
            <a:ext cx="816784" cy="816784"/>
          </a:xfrm>
          <a:prstGeom prst="rect">
            <a:avLst/>
          </a:prstGeom>
        </p:spPr>
      </p:pic>
      <p:sp>
        <p:nvSpPr>
          <p:cNvPr id="8" name="TextBox 7"/>
          <p:cNvSpPr txBox="1"/>
          <p:nvPr userDrawn="1"/>
        </p:nvSpPr>
        <p:spPr>
          <a:xfrm>
            <a:off x="3182450"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3528" y="2020061"/>
            <a:ext cx="813488" cy="821663"/>
          </a:xfrm>
          <a:prstGeom prst="rect">
            <a:avLst/>
          </a:prstGeom>
        </p:spPr>
      </p:pic>
      <p:sp>
        <p:nvSpPr>
          <p:cNvPr id="11" name="TextBox 10"/>
          <p:cNvSpPr txBox="1"/>
          <p:nvPr userDrawn="1"/>
        </p:nvSpPr>
        <p:spPr>
          <a:xfrm>
            <a:off x="5034550"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6655625" y="2028475"/>
            <a:ext cx="813488" cy="804834"/>
          </a:xfrm>
          <a:prstGeom prst="rect">
            <a:avLst/>
          </a:prstGeom>
        </p:spPr>
      </p:pic>
      <p:sp>
        <p:nvSpPr>
          <p:cNvPr id="13" name="TextBox 12"/>
          <p:cNvSpPr txBox="1"/>
          <p:nvPr userDrawn="1"/>
        </p:nvSpPr>
        <p:spPr>
          <a:xfrm>
            <a:off x="6886025"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4" name="Pictur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8355188" y="2208745"/>
            <a:ext cx="1117317" cy="444295"/>
          </a:xfrm>
          <a:prstGeom prst="rect">
            <a:avLst/>
          </a:prstGeom>
        </p:spPr>
      </p:pic>
      <p:sp>
        <p:nvSpPr>
          <p:cNvPr id="15" name="TextBox 14"/>
          <p:cNvSpPr txBox="1"/>
          <p:nvPr userDrawn="1"/>
        </p:nvSpPr>
        <p:spPr>
          <a:xfrm>
            <a:off x="8736877"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6" name="Freeform 5"/>
          <p:cNvSpPr>
            <a:spLocks noChangeAspect="1" noEditPoints="1"/>
          </p:cNvSpPr>
          <p:nvPr userDrawn="1"/>
        </p:nvSpPr>
        <p:spPr bwMode="auto">
          <a:xfrm>
            <a:off x="10440398" y="1885778"/>
            <a:ext cx="554195" cy="1062610"/>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932563" fontAlgn="auto">
              <a:spcBef>
                <a:spcPts val="0"/>
              </a:spcBef>
              <a:spcAft>
                <a:spcPts val="0"/>
              </a:spcAft>
              <a:defRPr/>
            </a:pPr>
            <a:endParaRPr lang="en-US" sz="1836">
              <a:solidFill>
                <a:srgbClr val="FFFFFF"/>
              </a:solidFill>
              <a:latin typeface="Segoe UI"/>
              <a:cs typeface="+mn-cs"/>
            </a:endParaRPr>
          </a:p>
        </p:txBody>
      </p:sp>
      <p:sp>
        <p:nvSpPr>
          <p:cNvPr id="17" name="TextBox 16"/>
          <p:cNvSpPr txBox="1"/>
          <p:nvPr userDrawn="1"/>
        </p:nvSpPr>
        <p:spPr>
          <a:xfrm>
            <a:off x="10377863" y="2212120"/>
            <a:ext cx="1176830" cy="1538013"/>
          </a:xfrm>
          <a:prstGeom prst="rect">
            <a:avLst/>
          </a:prstGeom>
          <a:noFill/>
        </p:spPr>
        <p:txBody>
          <a:bodyPr wrap="none" lIns="182780" tIns="146225" rIns="182780" bIns="146225" rtlCol="0">
            <a:spAutoFit/>
          </a:bodyPr>
          <a:lstStyle/>
          <a:p>
            <a:pPr defTabSz="932193" fontAlgn="auto">
              <a:lnSpc>
                <a:spcPct val="90000"/>
              </a:lnSpc>
              <a:spcBef>
                <a:spcPts val="0"/>
              </a:spcBef>
              <a:spcAft>
                <a:spcPts val="600"/>
              </a:spcAft>
              <a:defRPr/>
            </a:pPr>
            <a:r>
              <a:rPr lang="en-US" sz="8796" dirty="0">
                <a:gradFill>
                  <a:gsLst>
                    <a:gs pos="2917">
                      <a:srgbClr val="E81123"/>
                    </a:gs>
                    <a:gs pos="30000">
                      <a:srgbClr val="E81123"/>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 name="Rectangle 18"/>
          <p:cNvSpPr/>
          <p:nvPr userDrawn="1"/>
        </p:nvSpPr>
        <p:spPr>
          <a:xfrm>
            <a:off x="274638" y="3961784"/>
            <a:ext cx="11887199" cy="2272362"/>
          </a:xfrm>
          <a:prstGeom prst="rect">
            <a:avLst/>
          </a:prstGeom>
        </p:spPr>
        <p:txBody>
          <a:bodyPr wrap="square" lIns="182854" tIns="146283" rIns="182854" bIns="146283">
            <a:spAutoFit/>
          </a:bodyPr>
          <a:lstStyle/>
          <a:p>
            <a:pPr defTabSz="932563" fontAlgn="auto">
              <a:lnSpc>
                <a:spcPct val="90000"/>
              </a:lnSpc>
              <a:spcBef>
                <a:spcPct val="20000"/>
              </a:spcBef>
              <a:spcAft>
                <a:spcPts val="0"/>
              </a:spcAft>
              <a:buSzPct val="90000"/>
              <a:buFont typeface="Arial" pitchFamily="34" charset="0"/>
              <a:buNone/>
              <a:defRPr/>
            </a:pPr>
            <a:r>
              <a:rPr lang="en-US" sz="2799" dirty="0">
                <a:gradFill>
                  <a:gsLst>
                    <a:gs pos="29204">
                      <a:srgbClr val="FFFFFF"/>
                    </a:gs>
                    <a:gs pos="69000">
                      <a:srgbClr val="FFFFFF"/>
                    </a:gs>
                  </a:gsLst>
                  <a:lin ang="5400000" scaled="0"/>
                </a:gradFill>
                <a:latin typeface="Segoe UI Light"/>
                <a:cs typeface="+mn-cs"/>
              </a:rPr>
              <a:t>Due to the confidential nature of much of the information shared at MGX, </a:t>
            </a:r>
            <a:r>
              <a:rPr lang="en-US" sz="2799" dirty="0">
                <a:gradFill>
                  <a:gsLst>
                    <a:gs pos="29204">
                      <a:srgbClr val="FFFFFF"/>
                    </a:gs>
                    <a:gs pos="69000">
                      <a:srgbClr val="FFFFFF"/>
                    </a:gs>
                  </a:gsLst>
                  <a:lin ang="5400000" scaled="0"/>
                </a:gradFill>
                <a:latin typeface="Segoe UI Semibold" panose="020B0702040204020203" pitchFamily="34" charset="0"/>
                <a:cs typeface="Segoe UI Semibold" panose="020B0702040204020203" pitchFamily="34" charset="0"/>
              </a:rPr>
              <a:t>DO NOT </a:t>
            </a:r>
            <a:r>
              <a:rPr lang="en-US" sz="2799" dirty="0">
                <a:gradFill>
                  <a:gsLst>
                    <a:gs pos="29204">
                      <a:srgbClr val="FFFFFF"/>
                    </a:gs>
                    <a:gs pos="69000">
                      <a:srgbClr val="FFFFFF"/>
                    </a:gs>
                  </a:gsLst>
                  <a:lin ang="5400000" scaled="0"/>
                </a:gradFill>
                <a:latin typeface="Segoe UI Light"/>
                <a:cs typeface="+mn-cs"/>
              </a:rPr>
              <a:t>take photos or videos of sessions, session slides, or post session content details to any blogs or external websites like Twitter, Facebook, Instagram, Vine, and YouTube. It is imperative that all employees exercise </a:t>
            </a:r>
            <a:br>
              <a:rPr lang="en-US" sz="2799" dirty="0">
                <a:gradFill>
                  <a:gsLst>
                    <a:gs pos="29204">
                      <a:srgbClr val="FFFFFF"/>
                    </a:gs>
                    <a:gs pos="69000">
                      <a:srgbClr val="FFFFFF"/>
                    </a:gs>
                  </a:gsLst>
                  <a:lin ang="5400000" scaled="0"/>
                </a:gradFill>
                <a:latin typeface="Segoe UI Light"/>
                <a:cs typeface="+mn-cs"/>
              </a:rPr>
            </a:br>
            <a:r>
              <a:rPr lang="en-US" sz="2799" dirty="0">
                <a:gradFill>
                  <a:gsLst>
                    <a:gs pos="29204">
                      <a:srgbClr val="FFFFFF"/>
                    </a:gs>
                    <a:gs pos="69000">
                      <a:srgbClr val="FFFFFF"/>
                    </a:gs>
                  </a:gsLst>
                  <a:lin ang="5400000" scaled="0"/>
                </a:gradFill>
                <a:latin typeface="Segoe UI Light"/>
                <a:cs typeface="+mn-cs"/>
              </a:rPr>
              <a:t>the utmost care in protecting confidential information. </a:t>
            </a:r>
          </a:p>
        </p:txBody>
      </p:sp>
    </p:spTree>
    <p:extLst>
      <p:ext uri="{BB962C8B-B14F-4D97-AF65-F5344CB8AC3E}">
        <p14:creationId xmlns:p14="http://schemas.microsoft.com/office/powerpoint/2010/main" val="27159187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nodeType="withEffect">
                                  <p:stCondLst>
                                    <p:cond delay="450"/>
                                  </p:stCondLst>
                                  <p:childTnLst>
                                    <p:animMotion origin="layout" path="M -1.00587E-6 0.0547 L -1.00587E-6 -4.03087E-6 " pathEditMode="relative" rAng="0" ptsTypes="AA">
                                      <p:cBhvr>
                                        <p:cTn id="9" dur="500" fill="hold"/>
                                        <p:tgtEl>
                                          <p:spTgt spid="5"/>
                                        </p:tgtEl>
                                        <p:attrNameLst>
                                          <p:attrName>ppt_x</p:attrName>
                                          <p:attrName>ppt_y</p:attrName>
                                        </p:attrNameLst>
                                      </p:cBhvr>
                                      <p:rCtr x="0" y="-3314"/>
                                    </p:animMotion>
                                  </p:childTnLst>
                                </p:cTn>
                              </p:par>
                              <p:par>
                                <p:cTn id="10" presetID="10" presetClass="entr" presetSubtype="0" fill="hold" nodeType="withEffect">
                                  <p:stCondLst>
                                    <p:cond delay="5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nodeType="withEffect">
                                  <p:stCondLst>
                                    <p:cond delay="550"/>
                                  </p:stCondLst>
                                  <p:childTnLst>
                                    <p:animMotion origin="layout" path="M -1.00587E-6 0.0547 L -1.00587E-6 -4.03087E-6 " pathEditMode="relative" rAng="0" ptsTypes="AA">
                                      <p:cBhvr>
                                        <p:cTn id="14" dur="500" fill="hold"/>
                                        <p:tgtEl>
                                          <p:spTgt spid="7"/>
                                        </p:tgtEl>
                                        <p:attrNameLst>
                                          <p:attrName>ppt_x</p:attrName>
                                          <p:attrName>ppt_y</p:attrName>
                                        </p:attrNameLst>
                                      </p:cBhvr>
                                      <p:rCtr x="0" y="-3314"/>
                                    </p:animMotion>
                                  </p:childTnLst>
                                </p:cTn>
                              </p:par>
                              <p:par>
                                <p:cTn id="15" presetID="10" presetClass="entr" presetSubtype="0" fill="hold" nodeType="withEffect">
                                  <p:stCondLst>
                                    <p:cond delay="6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4" presetClass="path" presetSubtype="0" decel="100000" fill="hold" nodeType="withEffect">
                                  <p:stCondLst>
                                    <p:cond delay="650"/>
                                  </p:stCondLst>
                                  <p:childTnLst>
                                    <p:animMotion origin="layout" path="M -1.00587E-6 0.0547 L -1.00587E-6 -4.03087E-6 " pathEditMode="relative" rAng="0" ptsTypes="AA">
                                      <p:cBhvr>
                                        <p:cTn id="19" dur="500" fill="hold"/>
                                        <p:tgtEl>
                                          <p:spTgt spid="9"/>
                                        </p:tgtEl>
                                        <p:attrNameLst>
                                          <p:attrName>ppt_x</p:attrName>
                                          <p:attrName>ppt_y</p:attrName>
                                        </p:attrNameLst>
                                      </p:cBhvr>
                                      <p:rCtr x="0" y="-3314"/>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4" presetClass="path" presetSubtype="0" decel="100000" fill="hold" nodeType="withEffect">
                                  <p:stCondLst>
                                    <p:cond delay="750"/>
                                  </p:stCondLst>
                                  <p:childTnLst>
                                    <p:animMotion origin="layout" path="M -1.00587E-6 0.0547 L -1.00587E-6 -4.03087E-6 " pathEditMode="relative" rAng="0" ptsTypes="AA">
                                      <p:cBhvr>
                                        <p:cTn id="24" dur="500" fill="hold"/>
                                        <p:tgtEl>
                                          <p:spTgt spid="12"/>
                                        </p:tgtEl>
                                        <p:attrNameLst>
                                          <p:attrName>ppt_x</p:attrName>
                                          <p:attrName>ppt_y</p:attrName>
                                        </p:attrNameLst>
                                      </p:cBhvr>
                                      <p:rCtr x="0" y="-3314"/>
                                    </p:animMotion>
                                  </p:childTnLst>
                                </p:cTn>
                              </p:par>
                              <p:par>
                                <p:cTn id="25" presetID="10" presetClass="entr" presetSubtype="0" fill="hold" nodeType="withEffect">
                                  <p:stCondLst>
                                    <p:cond delay="8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nodeType="withEffect">
                                  <p:stCondLst>
                                    <p:cond delay="850"/>
                                  </p:stCondLst>
                                  <p:childTnLst>
                                    <p:animMotion origin="layout" path="M -1.00587E-6 0.0547 L -1.00587E-6 -4.03087E-6 " pathEditMode="relative" rAng="0" ptsTypes="AA">
                                      <p:cBhvr>
                                        <p:cTn id="29" dur="500" fill="hold"/>
                                        <p:tgtEl>
                                          <p:spTgt spid="14"/>
                                        </p:tgtEl>
                                        <p:attrNameLst>
                                          <p:attrName>ppt_x</p:attrName>
                                          <p:attrName>ppt_y</p:attrName>
                                        </p:attrNameLst>
                                      </p:cBhvr>
                                      <p:rCtr x="0" y="-3314"/>
                                    </p:animMotion>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4" presetClass="path" presetSubtype="0" decel="100000" fill="hold" grpId="1" nodeType="withEffect">
                                  <p:stCondLst>
                                    <p:cond delay="950"/>
                                  </p:stCondLst>
                                  <p:childTnLst>
                                    <p:animMotion origin="layout" path="M -1.00587E-6 0.0547 L -1.00587E-6 -4.03087E-6 " pathEditMode="relative" rAng="0" ptsTypes="AA">
                                      <p:cBhvr>
                                        <p:cTn id="34" dur="500" fill="hold"/>
                                        <p:tgtEl>
                                          <p:spTgt spid="16"/>
                                        </p:tgtEl>
                                        <p:attrNameLst>
                                          <p:attrName>ppt_x</p:attrName>
                                          <p:attrName>ppt_y</p:attrName>
                                        </p:attrNameLst>
                                      </p:cBhvr>
                                      <p:rCtr x="0" y="-3314"/>
                                    </p:animMotion>
                                  </p:childTnLst>
                                </p:cTn>
                              </p:par>
                            </p:childTnLst>
                          </p:cTn>
                        </p:par>
                        <p:par>
                          <p:cTn id="35" fill="hold">
                            <p:stCondLst>
                              <p:cond delay="1450"/>
                            </p:stCondLst>
                            <p:childTnLst>
                              <p:par>
                                <p:cTn id="36" presetID="1" presetClass="entr" presetSubtype="0" fill="hold" grpId="0" nodeType="afterEffect">
                                  <p:stCondLst>
                                    <p:cond delay="500"/>
                                  </p:stCondLst>
                                  <p:childTnLst>
                                    <p:set>
                                      <p:cBhvr>
                                        <p:cTn id="37" dur="1" fill="hold">
                                          <p:stCondLst>
                                            <p:cond delay="0"/>
                                          </p:stCondLst>
                                        </p:cTn>
                                        <p:tgtEl>
                                          <p:spTgt spid="6"/>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500" fill="hold"/>
                                        <p:tgtEl>
                                          <p:spTgt spid="6"/>
                                        </p:tgtEl>
                                      </p:cBhvr>
                                      <p:by x="0" y="0"/>
                                    </p:animScale>
                                  </p:childTnLst>
                                </p:cTn>
                              </p:par>
                              <p:par>
                                <p:cTn id="40" presetID="1" presetClass="entr" presetSubtype="0" fill="hold" grpId="0" nodeType="withEffect">
                                  <p:stCondLst>
                                    <p:cond delay="500"/>
                                  </p:stCondLst>
                                  <p:childTnLst>
                                    <p:set>
                                      <p:cBhvr>
                                        <p:cTn id="41" dur="1" fill="hold">
                                          <p:stCondLst>
                                            <p:cond delay="0"/>
                                          </p:stCondLst>
                                        </p:cTn>
                                        <p:tgtEl>
                                          <p:spTgt spid="8"/>
                                        </p:tgtEl>
                                        <p:attrNameLst>
                                          <p:attrName>style.visibility</p:attrName>
                                        </p:attrNameLst>
                                      </p:cBhvr>
                                      <p:to>
                                        <p:strVal val="visible"/>
                                      </p:to>
                                    </p:set>
                                  </p:childTnLst>
                                </p:cTn>
                              </p:par>
                              <p:par>
                                <p:cTn id="42" presetID="6" presetClass="emph" presetSubtype="0" accel="100000" autoRev="1" fill="hold" grpId="1" nodeType="withEffect">
                                  <p:stCondLst>
                                    <p:cond delay="0"/>
                                  </p:stCondLst>
                                  <p:childTnLst>
                                    <p:animScale>
                                      <p:cBhvr>
                                        <p:cTn id="43" dur="500" fill="hold"/>
                                        <p:tgtEl>
                                          <p:spTgt spid="8"/>
                                        </p:tgtEl>
                                      </p:cBhvr>
                                      <p:by x="0" y="0"/>
                                    </p:animScale>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1"/>
                                        </p:tgtEl>
                                      </p:cBhvr>
                                      <p:by x="0" y="0"/>
                                    </p:animScale>
                                  </p:childTnLst>
                                </p:cTn>
                              </p:par>
                              <p:par>
                                <p:cTn id="48" presetID="1" presetClass="entr" presetSubtype="0" fill="hold" grpId="0" nodeType="withEffect">
                                  <p:stCondLst>
                                    <p:cond delay="500"/>
                                  </p:stCondLst>
                                  <p:childTnLst>
                                    <p:set>
                                      <p:cBhvr>
                                        <p:cTn id="49" dur="1" fill="hold">
                                          <p:stCondLst>
                                            <p:cond delay="0"/>
                                          </p:stCondLst>
                                        </p:cTn>
                                        <p:tgtEl>
                                          <p:spTgt spid="13"/>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3"/>
                                        </p:tgtEl>
                                      </p:cBhvr>
                                      <p:by x="0" y="0"/>
                                    </p:animScale>
                                  </p:childTnLst>
                                </p:cTn>
                              </p:par>
                              <p:par>
                                <p:cTn id="52" presetID="1"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childTnLst>
                                </p:cTn>
                              </p:par>
                              <p:par>
                                <p:cTn id="54" presetID="6" presetClass="emph" presetSubtype="0" accel="100000" autoRev="1" fill="hold" grpId="1" nodeType="withEffect">
                                  <p:stCondLst>
                                    <p:cond delay="0"/>
                                  </p:stCondLst>
                                  <p:childTnLst>
                                    <p:animScale>
                                      <p:cBhvr>
                                        <p:cTn id="55" dur="500" fill="hold"/>
                                        <p:tgtEl>
                                          <p:spTgt spid="15"/>
                                        </p:tgtEl>
                                      </p:cBhvr>
                                      <p:by x="0" y="0"/>
                                    </p:animScale>
                                  </p:childTnLst>
                                </p:cTn>
                              </p:par>
                              <p:par>
                                <p:cTn id="56" presetID="1" presetClass="entr" presetSubtype="0"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500" fill="hold"/>
                                        <p:tgtEl>
                                          <p:spTgt spid="1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1" grpId="0"/>
      <p:bldP spid="11" grpId="1"/>
      <p:bldP spid="13" grpId="0"/>
      <p:bldP spid="13" grpId="1"/>
      <p:bldP spid="15" grpId="0"/>
      <p:bldP spid="15" grpId="1"/>
      <p:bldP spid="16" grpId="0" animBg="1"/>
      <p:bldP spid="16" grpId="1" animBg="1"/>
      <p:bldP spid="17" grpId="0"/>
      <p:bldP spid="17" grpId="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9231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fontAlgn="auto" hangingPunct="0">
              <a:spcBef>
                <a:spcPts val="0"/>
              </a:spcBef>
              <a:spcAft>
                <a:spcPts val="0"/>
              </a:spcAft>
              <a:defRPr/>
            </a:pPr>
            <a:r>
              <a:rPr lang="en-US" sz="700" dirty="0">
                <a:gradFill>
                  <a:gsLst>
                    <a:gs pos="0">
                      <a:srgbClr val="505050"/>
                    </a:gs>
                    <a:gs pos="100000">
                      <a:srgbClr val="505050"/>
                    </a:gs>
                  </a:gsLst>
                  <a:lin ang="5400000" scaled="0"/>
                </a:gradFill>
                <a:latin typeface="Segoe UI"/>
                <a:cs typeface="Segoe UI" pitchFamily="34" charset="0"/>
              </a:rPr>
              <a:t>© 2015 Microsoft Corporation. All rights reserved. </a:t>
            </a:r>
          </a:p>
        </p:txBody>
      </p:sp>
    </p:spTree>
    <p:extLst>
      <p:ext uri="{BB962C8B-B14F-4D97-AF65-F5344CB8AC3E}">
        <p14:creationId xmlns:p14="http://schemas.microsoft.com/office/powerpoint/2010/main" val="157034421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6279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964"/>
            <a:ext cx="9143998" cy="1097302"/>
          </a:xfrm>
        </p:spPr>
        <p:txBody>
          <a:bodyPr lIns="146304" tIns="91440" rIns="146304" bIns="91440"/>
          <a:lstStyle>
            <a:lvl1pPr>
              <a:lnSpc>
                <a:spcPts val="6298"/>
              </a:lnSpc>
              <a:defRPr sz="5799" baseline="0">
                <a:solidFill>
                  <a:schemeClr val="accent2"/>
                </a:solidFill>
              </a:defRPr>
            </a:lvl1pPr>
          </a:lstStyle>
          <a:p>
            <a:r>
              <a:rPr lang="en-US"/>
              <a:t>Lorem ipsum dolor sit.</a:t>
            </a:r>
          </a:p>
        </p:txBody>
      </p:sp>
    </p:spTree>
    <p:extLst>
      <p:ext uri="{BB962C8B-B14F-4D97-AF65-F5344CB8AC3E}">
        <p14:creationId xmlns:p14="http://schemas.microsoft.com/office/powerpoint/2010/main" val="3442785273"/>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userDrawn="1">
  <p:cSld name="Blank Blue">
    <p:spTree>
      <p:nvGrpSpPr>
        <p:cNvPr id="1" name=""/>
        <p:cNvGrpSpPr/>
        <p:nvPr/>
      </p:nvGrpSpPr>
      <p:grpSpPr>
        <a:xfrm>
          <a:off x="0" y="0"/>
          <a:ext cx="0" cy="0"/>
          <a:chOff x="0" y="0"/>
          <a:chExt cx="0" cy="0"/>
        </a:xfrm>
      </p:grpSpPr>
      <p:sp>
        <p:nvSpPr>
          <p:cNvPr id="2" name="TextBox 1"/>
          <p:cNvSpPr txBox="1"/>
          <p:nvPr userDrawn="1"/>
        </p:nvSpPr>
        <p:spPr>
          <a:xfrm>
            <a:off x="5139989" y="6567561"/>
            <a:ext cx="2154912" cy="450675"/>
          </a:xfrm>
          <a:prstGeom prst="rect">
            <a:avLst/>
          </a:prstGeom>
          <a:noFill/>
        </p:spPr>
        <p:txBody>
          <a:bodyPr wrap="none" lIns="182854" tIns="146283" rIns="182854" bIns="146283" rtlCol="0" anchor="ctr">
            <a:spAutoFit/>
          </a:bodyPr>
          <a:lstStyle/>
          <a:p>
            <a:pPr algn="ctr" defTabSz="932563" fontAlgn="auto">
              <a:lnSpc>
                <a:spcPct val="90000"/>
              </a:lnSpc>
              <a:spcBef>
                <a:spcPts val="0"/>
              </a:spcBef>
              <a:spcAft>
                <a:spcPts val="600"/>
              </a:spcAft>
              <a:defRPr/>
            </a:pPr>
            <a:r>
              <a:rPr lang="en-US" sz="1099" dirty="0">
                <a:solidFill>
                  <a:srgbClr val="505050"/>
                </a:solidFill>
                <a:latin typeface="Segoe UI"/>
                <a:cs typeface="+mn-cs"/>
              </a:rPr>
              <a:t>MICROSOFT CONFIDENTIAL</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344340827"/>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2" y="0"/>
            <a:ext cx="12436476" cy="6994525"/>
          </a:xfrm>
          <a:prstGeom prst="rect">
            <a:avLst/>
          </a:prstGeom>
        </p:spPr>
      </p:pic>
    </p:spTree>
    <p:extLst>
      <p:ext uri="{BB962C8B-B14F-4D97-AF65-F5344CB8AC3E}">
        <p14:creationId xmlns:p14="http://schemas.microsoft.com/office/powerpoint/2010/main" val="1864316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698612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50623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84366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388019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22255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40187730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60479843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40638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628518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48753718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25977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36203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936984"/>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090207005"/>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0378762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5832290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7716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91527409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50305226"/>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761056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77315549"/>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8794879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05972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8989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13291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97274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4142052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74337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5209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2921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798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437003"/>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545"/>
            <a:fld id="{350DE342-D4AC-4E23-8642-C9E9A95F063C}" type="datetimeFigureOut">
              <a:rPr lang="en-US" smtClean="0">
                <a:solidFill>
                  <a:prstClr val="black">
                    <a:tint val="75000"/>
                  </a:prstClr>
                </a:solidFill>
              </a:rPr>
              <a:pPr defTabSz="1109545"/>
              <a:t>5/20/2016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109545"/>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545"/>
            <a:fld id="{66F619C3-7D96-4230-A702-E5C0C4C46E62}" type="slidenum">
              <a:rPr lang="en-US" smtClean="0">
                <a:solidFill>
                  <a:prstClr val="black">
                    <a:tint val="75000"/>
                  </a:prstClr>
                </a:solidFill>
              </a:rPr>
              <a:pPr defTabSz="1109545"/>
              <a:t>‹#›</a:t>
            </a:fld>
            <a:endParaRPr lang="en-US">
              <a:solidFill>
                <a:prstClr val="black">
                  <a:tint val="75000"/>
                </a:prstClr>
              </a:solidFill>
            </a:endParaRPr>
          </a:p>
        </p:txBody>
      </p:sp>
    </p:spTree>
    <p:extLst>
      <p:ext uri="{BB962C8B-B14F-4D97-AF65-F5344CB8AC3E}">
        <p14:creationId xmlns:p14="http://schemas.microsoft.com/office/powerpoint/2010/main" val="18607057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2968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1164759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88404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163464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2550742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048379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0527371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1444433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37888830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883979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99901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3586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6799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7965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91133916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7876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719601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1" y="6565392"/>
            <a:ext cx="3937000" cy="137160"/>
          </a:xfrm>
          <a:prstGeom prst="rect">
            <a:avLst/>
          </a:prstGeom>
        </p:spPr>
        <p:txBody>
          <a:bodyPr/>
          <a:lstStyle>
            <a:lvl1pPr>
              <a:defRPr>
                <a:solidFill>
                  <a:schemeClr val="tx2"/>
                </a:solidFill>
              </a:defRPr>
            </a:lvl1p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595102" y="6565392"/>
            <a:ext cx="566737" cy="137160"/>
          </a:xfrm>
          <a:prstGeom prst="rect">
            <a:avLst/>
          </a:prstGeom>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40" y="369116"/>
            <a:ext cx="10972799" cy="1024685"/>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634"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2606674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88" y="0"/>
            <a:ext cx="12435389" cy="6994525"/>
          </a:xfrm>
          <a:prstGeom prst="rect">
            <a:avLst/>
          </a:prstGeom>
        </p:spPr>
      </p:pic>
      <p:sp>
        <p:nvSpPr>
          <p:cNvPr id="9" name="Text Placeholder 8"/>
          <p:cNvSpPr>
            <a:spLocks noGrp="1"/>
          </p:cNvSpPr>
          <p:nvPr>
            <p:ph type="body" sz="quarter" idx="10"/>
          </p:nvPr>
        </p:nvSpPr>
        <p:spPr>
          <a:xfrm>
            <a:off x="285752" y="304800"/>
            <a:ext cx="4556125" cy="2210862"/>
          </a:xfrm>
          <a:solidFill>
            <a:srgbClr val="003963">
              <a:alpha val="90000"/>
            </a:srgbClr>
          </a:solidFill>
        </p:spPr>
        <p:txBody>
          <a:bodyPr/>
          <a:lstStyle>
            <a:lvl1pPr marL="0" indent="0">
              <a:lnSpc>
                <a:spcPts val="4799"/>
              </a:lnSpc>
              <a:spcBef>
                <a:spcPts val="0"/>
              </a:spcBef>
              <a:buFontTx/>
              <a:buNone/>
              <a:defRPr sz="4300">
                <a:solidFill>
                  <a:schemeClr val="bg1"/>
                </a:solidFill>
              </a:defRPr>
            </a:lvl1pPr>
            <a:lvl2pPr marL="0" indent="0">
              <a:lnSpc>
                <a:spcPts val="2600"/>
              </a:lnSpc>
              <a:spcBef>
                <a:spcPts val="3599"/>
              </a:spcBef>
              <a:spcAft>
                <a:spcPts val="2400"/>
              </a:spcAft>
              <a:buFontTx/>
              <a:buNone/>
              <a:defRPr sz="2000">
                <a:solidFill>
                  <a:schemeClr val="bg1"/>
                </a:solidFill>
              </a:defRPr>
            </a:lvl2pPr>
            <a:lvl3pPr marL="230161" indent="-228574">
              <a:lnSpc>
                <a:spcPts val="2700"/>
              </a:lnSpc>
              <a:spcBef>
                <a:spcPts val="0"/>
              </a:spcBef>
              <a:defRPr sz="2000">
                <a:solidFill>
                  <a:schemeClr val="bg1"/>
                </a:solidFill>
              </a:defRPr>
            </a:lvl3pPr>
            <a:lvl4pPr marL="230161" indent="-228574">
              <a:lnSpc>
                <a:spcPts val="2700"/>
              </a:lnSpc>
              <a:spcBef>
                <a:spcPts val="0"/>
              </a:spcBef>
              <a:defRPr sz="2000">
                <a:solidFill>
                  <a:schemeClr val="bg1"/>
                </a:solidFill>
              </a:defRPr>
            </a:lvl4pPr>
            <a:lvl5pPr marL="230161" indent="-228574">
              <a:lnSpc>
                <a:spcPts val="2700"/>
              </a:lnSpc>
              <a:spcBef>
                <a:spcPts val="0"/>
              </a:spcBef>
              <a:defRPr sz="2000">
                <a:solidFill>
                  <a:schemeClr val="bg1"/>
                </a:solidFill>
              </a:defRPr>
            </a:lvl5pPr>
          </a:lstStyle>
          <a:p>
            <a:pPr lvl="0"/>
            <a:r>
              <a:rPr lang="en-US" dirty="0"/>
              <a:t>Click to edit Master text styles</a:t>
            </a:r>
          </a:p>
          <a:p>
            <a:pPr lvl="1"/>
            <a:r>
              <a:rPr lang="en-US" dirty="0"/>
              <a:t>Second level</a:t>
            </a:r>
          </a:p>
        </p:txBody>
      </p:sp>
      <p:sp>
        <p:nvSpPr>
          <p:cNvPr id="3" name="TextBox 2"/>
          <p:cNvSpPr txBox="1"/>
          <p:nvPr userDrawn="1"/>
        </p:nvSpPr>
        <p:spPr>
          <a:xfrm>
            <a:off x="-1819059" y="-457200"/>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2" name="TextBox 1"/>
          <p:cNvSpPr txBox="1"/>
          <p:nvPr userDrawn="1"/>
        </p:nvSpPr>
        <p:spPr>
          <a:xfrm>
            <a:off x="15918690" y="-3259174"/>
            <a:ext cx="914400" cy="914400"/>
          </a:xfrm>
          <a:prstGeom prst="rect">
            <a:avLst/>
          </a:prstGeom>
          <a:noFill/>
        </p:spPr>
        <p:txBody>
          <a:bodyPr wrap="none" lIns="182854" tIns="146283" rIns="182854" bIns="146283" rtlCol="0">
            <a:noAutofit/>
          </a:bodyPr>
          <a:lstStyle/>
          <a:p>
            <a:pPr>
              <a:lnSpc>
                <a:spcPct val="90000"/>
              </a:lnSpc>
              <a:spcAft>
                <a:spcPts val="600"/>
              </a:spcAft>
            </a:pPr>
            <a:endParaRPr lang="en-US" sz="2400" dirty="0">
              <a:gradFill>
                <a:gsLst>
                  <a:gs pos="2917">
                    <a:srgbClr val="000000"/>
                  </a:gs>
                  <a:gs pos="30000">
                    <a:srgbClr val="000000"/>
                  </a:gs>
                </a:gsLst>
                <a:lin ang="5400000" scaled="0"/>
              </a:gradFill>
            </a:endParaRPr>
          </a:p>
        </p:txBody>
      </p:sp>
    </p:spTree>
    <p:extLst>
      <p:ext uri="{BB962C8B-B14F-4D97-AF65-F5344CB8AC3E}">
        <p14:creationId xmlns:p14="http://schemas.microsoft.com/office/powerpoint/2010/main" val="13465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21625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11069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72011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7019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741940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2315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8762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91003353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8521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1804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956280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62865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408555824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940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611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11753162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5505931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95491851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8154347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9378804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57608410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85212196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9935215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2755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71797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6893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0092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95281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a:t>Thank you</a:t>
            </a:r>
          </a:p>
        </p:txBody>
      </p:sp>
    </p:spTree>
    <p:extLst>
      <p:ext uri="{BB962C8B-B14F-4D97-AF65-F5344CB8AC3E}">
        <p14:creationId xmlns:p14="http://schemas.microsoft.com/office/powerpoint/2010/main" val="17568272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7C50AD0B-2388-4445-AFCD-B7D8814FC016}" type="datetimeFigureOut">
              <a:rPr lang="en-US" smtClean="0">
                <a:solidFill>
                  <a:srgbClr val="505050"/>
                </a:solidFill>
              </a:rPr>
              <a:pPr/>
              <a:t>5/20/2016</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1527994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6104" y="6423318"/>
            <a:ext cx="1737341" cy="416792"/>
          </a:xfrm>
          <a:prstGeom prst="rect">
            <a:avLst/>
          </a:prstGeom>
        </p:spPr>
      </p:pic>
      <p:sp>
        <p:nvSpPr>
          <p:cNvPr id="11" name="Slide Number Placeholder 5"/>
          <p:cNvSpPr txBox="1">
            <a:spLocks/>
          </p:cNvSpPr>
          <p:nvPr/>
        </p:nvSpPr>
        <p:spPr>
          <a:xfrm>
            <a:off x="11762710" y="7368877"/>
            <a:ext cx="438755" cy="232711"/>
          </a:xfrm>
          <a:prstGeom prst="rect">
            <a:avLst/>
          </a:prstGeom>
        </p:spPr>
        <p:txBody>
          <a:bodyPr lIns="91419" tIns="45708" rIns="91419" bIns="45708"/>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a:solidFill>
                  <a:srgbClr val="FFFFFF"/>
                </a:solidFill>
              </a:rPr>
              <a:t>3</a:t>
            </a:r>
          </a:p>
        </p:txBody>
      </p:sp>
      <p:sp>
        <p:nvSpPr>
          <p:cNvPr id="16" name="Title 1"/>
          <p:cNvSpPr>
            <a:spLocks noGrp="1"/>
          </p:cNvSpPr>
          <p:nvPr>
            <p:ph type="title" hasCustomPrompt="1"/>
          </p:nvPr>
        </p:nvSpPr>
        <p:spPr>
          <a:xfrm>
            <a:off x="272274" y="295274"/>
            <a:ext cx="11889564" cy="825501"/>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72279" y="1028702"/>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317735349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905" y="0"/>
            <a:ext cx="10910667" cy="1463669"/>
          </a:xfrm>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524779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2" y="274320"/>
            <a:ext cx="9143999" cy="1097302"/>
          </a:xfrm>
        </p:spPr>
        <p:txBody>
          <a:bodyPr lIns="0" tIns="0" rIns="0" bIns="0"/>
          <a:lstStyle>
            <a:lvl1pPr>
              <a:lnSpc>
                <a:spcPts val="6299"/>
              </a:lnSpc>
              <a:defRPr sz="4799" baseline="0">
                <a:solidFill>
                  <a:schemeClr val="accent2"/>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65760" y="1554480"/>
            <a:ext cx="9144000" cy="2646878"/>
          </a:xfrm>
        </p:spPr>
        <p:txBody>
          <a:bodyPr lIns="0" tIns="0"/>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2814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3356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54665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3931" y="222886"/>
            <a:ext cx="11889564" cy="917575"/>
          </a:xfrm>
        </p:spPr>
        <p:txBody>
          <a:bodyPr/>
          <a:lstStyle>
            <a:lvl1pPr>
              <a:defRPr sz="5606">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830177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a:solidFill>
                  <a:srgbClr val="505050"/>
                </a:solidFill>
              </a:rPr>
              <a:t>Microsoft Confidential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9"/>
              </a:spcBef>
              <a:spcAft>
                <a:spcPts val="2400"/>
              </a:spcAft>
              <a:buFontTx/>
              <a:buNone/>
              <a:defRPr lang="en-US" sz="5100" b="0" i="0" kern="1200" spc="0" baseline="0" dirty="0" smtClean="0">
                <a:solidFill>
                  <a:schemeClr val="tx2"/>
                </a:solidFill>
                <a:latin typeface="+mj-lt"/>
                <a:ea typeface="+mn-ea"/>
                <a:cs typeface="+mn-cs"/>
              </a:defRPr>
            </a:lvl1pPr>
          </a:lstStyle>
          <a:p>
            <a:pPr marL="0" marR="0" lvl="0" indent="0" algn="l" defTabSz="932563" rtl="0" eaLnBrk="1" fontAlgn="auto" latinLnBrk="0" hangingPunct="1">
              <a:lnSpc>
                <a:spcPct val="90000"/>
              </a:lnSpc>
              <a:spcBef>
                <a:spcPts val="1199"/>
              </a:spcBef>
              <a:spcAft>
                <a:spcPts val="2400"/>
              </a:spcAft>
              <a:buClrTx/>
              <a:buSzPct val="90000"/>
              <a:buFontTx/>
              <a:buNone/>
              <a:tabLst/>
            </a:pPr>
            <a:r>
              <a:rPr lang="en-US" dirty="0"/>
              <a:t>Click to edit Master text</a:t>
            </a:r>
          </a:p>
        </p:txBody>
      </p:sp>
    </p:spTree>
    <p:extLst>
      <p:ext uri="{BB962C8B-B14F-4D97-AF65-F5344CB8AC3E}">
        <p14:creationId xmlns:p14="http://schemas.microsoft.com/office/powerpoint/2010/main" val="14240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2" y="3145043"/>
            <a:ext cx="3288505" cy="704445"/>
          </a:xfrm>
          <a:prstGeom prst="rect">
            <a:avLst/>
          </a:prstGeom>
        </p:spPr>
      </p:pic>
    </p:spTree>
    <p:extLst>
      <p:ext uri="{BB962C8B-B14F-4D97-AF65-F5344CB8AC3E}">
        <p14:creationId xmlns:p14="http://schemas.microsoft.com/office/powerpoint/2010/main" val="694738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spTree>
    <p:extLst>
      <p:ext uri="{BB962C8B-B14F-4D97-AF65-F5344CB8AC3E}">
        <p14:creationId xmlns:p14="http://schemas.microsoft.com/office/powerpoint/2010/main" val="127574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0380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26367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3431232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403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39114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22169150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image" Target="../media/image13.png"/><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theme" Target="../theme/theme1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21.xml"/><Relationship Id="rId2" Type="http://schemas.openxmlformats.org/officeDocument/2006/relationships/slideLayout" Target="../slideLayouts/slideLayout320.xml"/><Relationship Id="rId1" Type="http://schemas.openxmlformats.org/officeDocument/2006/relationships/slideLayout" Target="../slideLayouts/slideLayout319.xml"/><Relationship Id="rId6" Type="http://schemas.openxmlformats.org/officeDocument/2006/relationships/image" Target="../media/image27.png"/><Relationship Id="rId5" Type="http://schemas.openxmlformats.org/officeDocument/2006/relationships/theme" Target="../theme/theme12.xml"/><Relationship Id="rId4" Type="http://schemas.openxmlformats.org/officeDocument/2006/relationships/slideLayout" Target="../slideLayouts/slideLayout3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theme" Target="../theme/theme13.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image" Target="../media/image13.png"/><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theme" Target="../theme/theme14.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81.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theme" Target="../theme/theme15.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theme" Target="../theme/theme4.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image" Target="../media/image13.png"/><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image" Target="../media/image13.png"/><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theme" Target="../theme/theme7.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theme" Target="../theme/theme8.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image" Target="../media/image13.pn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theme" Target="../theme/theme9.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6167630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4382" r:id="rId27"/>
    <p:sldLayoutId id="2147484383" r:id="rId28"/>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userDrawn="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userDrawn="1">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95617700"/>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3"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900"/>
            <a:ext cx="3937000" cy="137160"/>
          </a:xfrm>
          <a:prstGeom prst="rect">
            <a:avLst/>
          </a:prstGeom>
        </p:spPr>
        <p:txBody>
          <a:bodyPr vert="horz" lIns="0" tIns="0" rIns="91440" bIns="0" rtlCol="0" anchor="ctr"/>
          <a:lstStyle>
            <a:lvl1pPr marL="0" algn="l" defTabSz="91401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900"/>
            <a:ext cx="566737" cy="137160"/>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16"/>
            <a:fld id="{27258FFF-F925-446B-8502-81C933981705}" type="slidenum">
              <a:rPr>
                <a:gradFill>
                  <a:gsLst>
                    <a:gs pos="2239">
                      <a:srgbClr val="505050"/>
                    </a:gs>
                    <a:gs pos="11940">
                      <a:srgbClr val="505050"/>
                    </a:gs>
                  </a:gsLst>
                  <a:lin ang="5400000" scaled="0"/>
                </a:gradFill>
              </a:rPr>
              <a:pPr defTabSz="914016"/>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494813379"/>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 id="2147484361" r:id="rId17"/>
    <p:sldLayoutId id="2147484362" r:id="rId18"/>
    <p:sldLayoutId id="2147484363" r:id="rId19"/>
    <p:sldLayoutId id="2147484364" r:id="rId20"/>
    <p:sldLayoutId id="2147484365" r:id="rId21"/>
    <p:sldLayoutId id="2147484366" r:id="rId22"/>
    <p:sldLayoutId id="2147484367" r:id="rId23"/>
    <p:sldLayoutId id="2147484368" r:id="rId24"/>
    <p:sldLayoutId id="2147484369" r:id="rId25"/>
    <p:sldLayoutId id="2147484370" r:id="rId26"/>
    <p:sldLayoutId id="2147484371" r:id="rId27"/>
    <p:sldLayoutId id="2147484372" r:id="rId28"/>
    <p:sldLayoutId id="2147484373" r:id="rId29"/>
  </p:sldLayoutIdLst>
  <p:transition>
    <p:fade/>
  </p:transition>
  <p:hf sldNum="0" hdr="0" dt="0"/>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orient="horz" pos="778">
          <p15:clr>
            <a:srgbClr val="A4A3A4"/>
          </p15:clr>
        </p15:guide>
        <p15:guide id="3" orient="horz" pos="1368">
          <p15:clr>
            <a:srgbClr val="A4A3A4"/>
          </p15:clr>
        </p15:guide>
        <p15:guide id="4" orient="horz" pos="1953">
          <p15:clr>
            <a:srgbClr val="A4A3A4"/>
          </p15:clr>
        </p15:guide>
        <p15:guide id="5" orient="horz" pos="2541">
          <p15:clr>
            <a:srgbClr val="A4A3A4"/>
          </p15:clr>
        </p15:guide>
        <p15:guide id="6" orient="horz" pos="3128">
          <p15:clr>
            <a:srgbClr val="A4A3A4"/>
          </p15:clr>
        </p15:guide>
        <p15:guide id="7" orient="horz" pos="3718">
          <p15:clr>
            <a:srgbClr val="A4A3A4"/>
          </p15:clr>
        </p15:guide>
        <p15:guide id="8" orient="horz" pos="4303">
          <p15:clr>
            <a:srgbClr val="5ACBF0"/>
          </p15:clr>
        </p15:guide>
        <p15:guide id="9" pos="764">
          <p15:clr>
            <a:srgbClr val="A4A3A4"/>
          </p15:clr>
        </p15:guide>
        <p15:guide id="10" pos="1352">
          <p15:clr>
            <a:srgbClr val="A4A3A4"/>
          </p15:clr>
        </p15:guide>
        <p15:guide id="11" pos="1939">
          <p15:clr>
            <a:srgbClr val="A4A3A4"/>
          </p15:clr>
        </p15:guide>
        <p15:guide id="12" pos="2527">
          <p15:clr>
            <a:srgbClr val="A4A3A4"/>
          </p15:clr>
        </p15:guide>
        <p15:guide id="13" pos="3114">
          <p15:clr>
            <a:srgbClr val="A4A3A4"/>
          </p15:clr>
        </p15:guide>
        <p15:guide id="14" pos="3702">
          <p15:clr>
            <a:srgbClr val="A4A3A4"/>
          </p15:clr>
        </p15:guide>
        <p15:guide id="15" pos="4289">
          <p15:clr>
            <a:srgbClr val="A4A3A4"/>
          </p15:clr>
        </p15:guide>
        <p15:guide id="16" pos="4877">
          <p15:clr>
            <a:srgbClr val="A4A3A4"/>
          </p15:clr>
        </p15:guide>
        <p15:guide id="17" pos="5464">
          <p15:clr>
            <a:srgbClr val="A4A3A4"/>
          </p15:clr>
        </p15:guide>
        <p15:guide id="18" pos="6052">
          <p15:clr>
            <a:srgbClr val="A4A3A4"/>
          </p15:clr>
        </p15:guide>
        <p15:guide id="19" pos="6640">
          <p15:clr>
            <a:srgbClr val="A4A3A4"/>
          </p15:clr>
        </p15:guide>
        <p15:guide id="20" pos="7227">
          <p15:clr>
            <a:srgbClr val="A4A3A4"/>
          </p15:clr>
        </p15:guide>
        <p15:guide id="21" pos="7815">
          <p15:clr>
            <a:srgbClr val="5ACBF0"/>
          </p15:clr>
        </p15:guide>
        <p15:guide id="22" pos="17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hidden="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438775" cy="6994525"/>
          </a:xfrm>
          <a:prstGeom prst="rect">
            <a:avLst/>
          </a:prstGeom>
        </p:spPr>
      </p:pic>
      <p:sp>
        <p:nvSpPr>
          <p:cNvPr id="2" name="Title Placeholder 1"/>
          <p:cNvSpPr>
            <a:spLocks noGrp="1"/>
          </p:cNvSpPr>
          <p:nvPr>
            <p:ph type="title"/>
          </p:nvPr>
        </p:nvSpPr>
        <p:spPr>
          <a:xfrm>
            <a:off x="274321" y="296898"/>
            <a:ext cx="11865720"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63360"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554052"/>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8" r:id="rId3"/>
    <p:sldLayoutId id="2147484379" r:id="rId4"/>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F26B43"/>
          </p15:clr>
        </p15:guide>
        <p15:guide id="2" pos="7661">
          <p15:clr>
            <a:srgbClr val="F26B43"/>
          </p15:clr>
        </p15:guide>
        <p15:guide id="3" orient="horz" pos="4128">
          <p15:clr>
            <a:srgbClr val="F26B43"/>
          </p15:clr>
        </p15:guide>
        <p15:guide id="4" orient="horz" pos="168">
          <p15:clr>
            <a:srgbClr val="F26B43"/>
          </p15:clr>
        </p15:guide>
        <p15:guide id="5" pos="269">
          <p15:clr>
            <a:srgbClr val="5ACBF0"/>
          </p15:clr>
        </p15:guide>
        <p15:guide id="6" pos="7565">
          <p15:clr>
            <a:srgbClr val="5ACBF0"/>
          </p15:clr>
        </p15:guide>
        <p15:guide id="7" orient="horz" pos="744">
          <p15:clr>
            <a:srgbClr val="A4A3A4"/>
          </p15:clr>
        </p15:guide>
        <p15:guide id="8" orient="horz" pos="1320">
          <p15:clr>
            <a:srgbClr val="A4A3A4"/>
          </p15:clr>
        </p15:guide>
        <p15:guide id="9" orient="horz" pos="1882">
          <p15:clr>
            <a:srgbClr val="A4A3A4"/>
          </p15:clr>
        </p15:guide>
        <p15:guide id="10" orient="horz" pos="2435">
          <p15:clr>
            <a:srgbClr val="A4A3A4"/>
          </p15:clr>
        </p15:guide>
        <p15:guide id="11" orient="horz" pos="3000">
          <p15:clr>
            <a:srgbClr val="A4A3A4"/>
          </p15:clr>
        </p15:guide>
        <p15:guide id="12" orient="horz" pos="3564">
          <p15:clr>
            <a:srgbClr val="A4A3A4"/>
          </p15:clr>
        </p15:guide>
        <p15:guide id="13" pos="749">
          <p15:clr>
            <a:srgbClr val="A4A3A4"/>
          </p15:clr>
        </p15:guide>
        <p15:guide id="14" pos="1325">
          <p15:clr>
            <a:srgbClr val="A4A3A4"/>
          </p15:clr>
        </p15:guide>
        <p15:guide id="15" pos="1901">
          <p15:clr>
            <a:srgbClr val="A4A3A4"/>
          </p15:clr>
        </p15:guide>
        <p15:guide id="16" pos="2477">
          <p15:clr>
            <a:srgbClr val="A4A3A4"/>
          </p15:clr>
        </p15:guide>
        <p15:guide id="17" pos="3053">
          <p15:clr>
            <a:srgbClr val="A4A3A4"/>
          </p15:clr>
        </p15:guide>
        <p15:guide id="18" pos="3629">
          <p15:clr>
            <a:srgbClr val="A4A3A4"/>
          </p15:clr>
        </p15:guide>
        <p15:guide id="19" pos="4205">
          <p15:clr>
            <a:srgbClr val="A4A3A4"/>
          </p15:clr>
        </p15:guide>
        <p15:guide id="20" pos="4781">
          <p15:clr>
            <a:srgbClr val="A4A3A4"/>
          </p15:clr>
        </p15:guide>
        <p15:guide id="21" pos="5933">
          <p15:clr>
            <a:srgbClr val="A4A3A4"/>
          </p15:clr>
        </p15:guide>
        <p15:guide id="22" pos="6509">
          <p15:clr>
            <a:srgbClr val="A4A3A4"/>
          </p15:clr>
        </p15:guide>
        <p15:guide id="23" pos="7085">
          <p15:clr>
            <a:srgbClr val="A4A3A4"/>
          </p15:clr>
        </p15:guide>
        <p15:guide id="24" pos="5357">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90231484"/>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 id="2147484401" r:id="rId17"/>
    <p:sldLayoutId id="2147484402" r:id="rId18"/>
    <p:sldLayoutId id="2147484403" r:id="rId19"/>
    <p:sldLayoutId id="2147484404" r:id="rId20"/>
    <p:sldLayoutId id="2147484405" r:id="rId21"/>
    <p:sldLayoutId id="2147484406" r:id="rId22"/>
    <p:sldLayoutId id="2147484407" r:id="rId23"/>
    <p:sldLayoutId id="214748440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198573867"/>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518429973"/>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25756350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186513510"/>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 id="2147484043" r:id="rId26"/>
    <p:sldLayoutId id="2147484044" r:id="rId27"/>
    <p:sldLayoutId id="2147484045" r:id="rId28"/>
    <p:sldLayoutId id="2147484046" r:id="rId29"/>
    <p:sldLayoutId id="2147484047" r:id="rId30"/>
    <p:sldLayoutId id="2147484048" r:id="rId31"/>
    <p:sldLayoutId id="2147484049" r:id="rId32"/>
    <p:sldLayoutId id="2147484050" r:id="rId33"/>
    <p:sldLayoutId id="2147484051" r:id="rId34"/>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648981505"/>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1" r:id="rId27"/>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312664"/>
            <a:ext cx="11889564" cy="89860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28617"/>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38" y="6720897"/>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720897"/>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23087839"/>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 id="2147484102" r:id="rId20"/>
    <p:sldLayoutId id="2147484103" r:id="rId21"/>
    <p:sldLayoutId id="2147484104" r:id="rId22"/>
    <p:sldLayoutId id="2147484105" r:id="rId23"/>
    <p:sldLayoutId id="2147484106" r:id="rId24"/>
    <p:sldLayoutId id="2147484107" r:id="rId25"/>
    <p:sldLayoutId id="2147484108" r:id="rId26"/>
    <p:sldLayoutId id="2147484109" r:id="rId27"/>
    <p:sldLayoutId id="2147484110" r:id="rId28"/>
    <p:sldLayoutId id="2147484140"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41">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5">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27683034"/>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039777420"/>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996507673"/>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14375399"/>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7.xml"/><Relationship Id="rId4" Type="http://schemas.openxmlformats.org/officeDocument/2006/relationships/image" Target="../media/image39.jpe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67.png"/><Relationship Id="rId3" Type="http://schemas.openxmlformats.org/officeDocument/2006/relationships/image" Target="../media/image86.png"/><Relationship Id="rId7" Type="http://schemas.openxmlformats.org/officeDocument/2006/relationships/image" Target="../media/image81.png"/><Relationship Id="rId12" Type="http://schemas.openxmlformats.org/officeDocument/2006/relationships/image" Target="../media/image94.png"/><Relationship Id="rId17" Type="http://schemas.openxmlformats.org/officeDocument/2006/relationships/image" Target="../media/image98.jpeg"/><Relationship Id="rId2" Type="http://schemas.openxmlformats.org/officeDocument/2006/relationships/notesSlide" Target="../notesSlides/notesSlide5.xml"/><Relationship Id="rId16" Type="http://schemas.openxmlformats.org/officeDocument/2006/relationships/image" Target="../media/image63.png"/><Relationship Id="rId1" Type="http://schemas.openxmlformats.org/officeDocument/2006/relationships/slideLayout" Target="../slideLayouts/slideLayout342.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7.png"/><Relationship Id="rId9" Type="http://schemas.openxmlformats.org/officeDocument/2006/relationships/image" Target="../media/image91.png"/><Relationship Id="rId14"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18" Type="http://schemas.openxmlformats.org/officeDocument/2006/relationships/image" Target="../media/image111.png"/><Relationship Id="rId26" Type="http://schemas.openxmlformats.org/officeDocument/2006/relationships/image" Target="../media/image117.png"/><Relationship Id="rId39" Type="http://schemas.openxmlformats.org/officeDocument/2006/relationships/image" Target="../media/image127.png"/><Relationship Id="rId3" Type="http://schemas.openxmlformats.org/officeDocument/2006/relationships/image" Target="../media/image99.png"/><Relationship Id="rId21" Type="http://schemas.openxmlformats.org/officeDocument/2006/relationships/image" Target="../media/image58.png"/><Relationship Id="rId34" Type="http://schemas.openxmlformats.org/officeDocument/2006/relationships/image" Target="../media/image122.png"/><Relationship Id="rId42" Type="http://schemas.openxmlformats.org/officeDocument/2006/relationships/image" Target="../media/image129.png"/><Relationship Id="rId7" Type="http://schemas.openxmlformats.org/officeDocument/2006/relationships/image" Target="../media/image102.png"/><Relationship Id="rId12" Type="http://schemas.openxmlformats.org/officeDocument/2006/relationships/image" Target="../media/image63.png"/><Relationship Id="rId17" Type="http://schemas.openxmlformats.org/officeDocument/2006/relationships/image" Target="../media/image85.png"/><Relationship Id="rId25" Type="http://schemas.openxmlformats.org/officeDocument/2006/relationships/image" Target="../media/image116.png"/><Relationship Id="rId33" Type="http://schemas.openxmlformats.org/officeDocument/2006/relationships/image" Target="../media/image121.png"/><Relationship Id="rId38" Type="http://schemas.openxmlformats.org/officeDocument/2006/relationships/image" Target="../media/image126.png"/><Relationship Id="rId2" Type="http://schemas.openxmlformats.org/officeDocument/2006/relationships/notesSlide" Target="../notesSlides/notesSlide6.xml"/><Relationship Id="rId16" Type="http://schemas.openxmlformats.org/officeDocument/2006/relationships/image" Target="../media/image110.png"/><Relationship Id="rId20" Type="http://schemas.openxmlformats.org/officeDocument/2006/relationships/image" Target="../media/image113.png"/><Relationship Id="rId29" Type="http://schemas.openxmlformats.org/officeDocument/2006/relationships/image" Target="../media/image118.png"/><Relationship Id="rId41" Type="http://schemas.openxmlformats.org/officeDocument/2006/relationships/image" Target="../media/image84.png"/><Relationship Id="rId1" Type="http://schemas.openxmlformats.org/officeDocument/2006/relationships/slideLayout" Target="../slideLayouts/slideLayout403.xml"/><Relationship Id="rId6" Type="http://schemas.openxmlformats.org/officeDocument/2006/relationships/image" Target="../media/image45.png"/><Relationship Id="rId11" Type="http://schemas.openxmlformats.org/officeDocument/2006/relationships/image" Target="../media/image106.png"/><Relationship Id="rId24" Type="http://schemas.openxmlformats.org/officeDocument/2006/relationships/image" Target="../media/image115.png"/><Relationship Id="rId32" Type="http://schemas.openxmlformats.org/officeDocument/2006/relationships/image" Target="../media/image120.png"/><Relationship Id="rId37" Type="http://schemas.openxmlformats.org/officeDocument/2006/relationships/image" Target="../media/image125.png"/><Relationship Id="rId40" Type="http://schemas.openxmlformats.org/officeDocument/2006/relationships/image" Target="../media/image128.png"/><Relationship Id="rId5" Type="http://schemas.openxmlformats.org/officeDocument/2006/relationships/image" Target="../media/image101.jpeg"/><Relationship Id="rId15" Type="http://schemas.openxmlformats.org/officeDocument/2006/relationships/image" Target="../media/image109.png"/><Relationship Id="rId23" Type="http://schemas.openxmlformats.org/officeDocument/2006/relationships/image" Target="../media/image114.png"/><Relationship Id="rId28" Type="http://schemas.openxmlformats.org/officeDocument/2006/relationships/image" Target="../media/image52.png"/><Relationship Id="rId36" Type="http://schemas.openxmlformats.org/officeDocument/2006/relationships/image" Target="../media/image124.png"/><Relationship Id="rId10" Type="http://schemas.openxmlformats.org/officeDocument/2006/relationships/image" Target="../media/image105.png"/><Relationship Id="rId19" Type="http://schemas.openxmlformats.org/officeDocument/2006/relationships/image" Target="../media/image112.png"/><Relationship Id="rId31" Type="http://schemas.openxmlformats.org/officeDocument/2006/relationships/image" Target="../media/image55.png"/><Relationship Id="rId4" Type="http://schemas.openxmlformats.org/officeDocument/2006/relationships/image" Target="../media/image100.png"/><Relationship Id="rId9" Type="http://schemas.openxmlformats.org/officeDocument/2006/relationships/image" Target="../media/image104.png"/><Relationship Id="rId14" Type="http://schemas.openxmlformats.org/officeDocument/2006/relationships/image" Target="../media/image108.png"/><Relationship Id="rId22" Type="http://schemas.openxmlformats.org/officeDocument/2006/relationships/image" Target="../media/image59.png"/><Relationship Id="rId27" Type="http://schemas.openxmlformats.org/officeDocument/2006/relationships/image" Target="../media/image51.png"/><Relationship Id="rId30" Type="http://schemas.openxmlformats.org/officeDocument/2006/relationships/image" Target="../media/image119.png"/><Relationship Id="rId35" Type="http://schemas.openxmlformats.org/officeDocument/2006/relationships/image" Target="../media/image123.png"/><Relationship Id="rId43"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327.xml"/></Relationships>
</file>

<file path=ppt/slides/_rels/slide23.xml.rels><?xml version="1.0" encoding="UTF-8" standalone="yes"?>
<Relationships xmlns="http://schemas.openxmlformats.org/package/2006/relationships"><Relationship Id="rId8" Type="http://schemas.openxmlformats.org/officeDocument/2006/relationships/image" Target="../media/image137.tif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notesSlide" Target="../notesSlides/notesSlide8.xml"/><Relationship Id="rId1" Type="http://schemas.openxmlformats.org/officeDocument/2006/relationships/slideLayout" Target="../slideLayouts/slideLayout329.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xml"/><Relationship Id="rId1" Type="http://schemas.openxmlformats.org/officeDocument/2006/relationships/slideLayout" Target="../slideLayouts/slideLayout32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2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326.xml"/><Relationship Id="rId6" Type="http://schemas.openxmlformats.org/officeDocument/2006/relationships/image" Target="../media/image140.png"/><Relationship Id="rId5" Type="http://schemas.openxmlformats.org/officeDocument/2006/relationships/image" Target="../media/image142.png"/><Relationship Id="rId4" Type="http://schemas.openxmlformats.org/officeDocument/2006/relationships/image" Target="../media/image1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8.xml"/><Relationship Id="rId6" Type="http://schemas.openxmlformats.org/officeDocument/2006/relationships/image" Target="../media/image44.jpe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jpe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342.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334.xml"/><Relationship Id="rId7" Type="http://schemas.openxmlformats.org/officeDocument/2006/relationships/image" Target="../media/image7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notesSlide" Target="../notesSlides/notesSlide4.xml"/><Relationship Id="rId9"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74638" y="321818"/>
            <a:ext cx="5486401" cy="546462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274702" y="1097894"/>
            <a:ext cx="5486337" cy="1828786"/>
          </a:xfrm>
        </p:spPr>
        <p:txBody>
          <a:bodyPr/>
          <a:lstStyle/>
          <a:p>
            <a:pPr defTabSz="932901" fontAlgn="auto">
              <a:spcAft>
                <a:spcPts val="0"/>
              </a:spcAft>
              <a:defRPr/>
            </a:pPr>
            <a:r>
              <a:rPr lang="en-US" sz="4800" dirty="0"/>
              <a:t>End to end Node.js app development in the cloud</a:t>
            </a:r>
            <a:br>
              <a:rPr lang="en-US" sz="4800" dirty="0"/>
            </a:br>
            <a:r>
              <a:rPr lang="en-US" sz="4800" i="1" dirty="0"/>
              <a:t>Azure use cases</a:t>
            </a:r>
            <a:endParaRPr sz="2400" i="1" dirty="0">
              <a:gradFill>
                <a:gsLst>
                  <a:gs pos="50442">
                    <a:schemeClr val="tx1"/>
                  </a:gs>
                  <a:gs pos="83000">
                    <a:schemeClr val="tx1"/>
                  </a:gs>
                </a:gsLst>
                <a:lin ang="5400000" scaled="1"/>
              </a:gradFill>
              <a:ea typeface="+mn-ea"/>
            </a:endParaRPr>
          </a:p>
        </p:txBody>
      </p:sp>
      <p:sp>
        <p:nvSpPr>
          <p:cNvPr id="2" name="Text Placeholder 1"/>
          <p:cNvSpPr>
            <a:spLocks noGrp="1"/>
          </p:cNvSpPr>
          <p:nvPr>
            <p:ph type="body" sz="quarter" idx="12"/>
          </p:nvPr>
        </p:nvSpPr>
        <p:spPr>
          <a:xfrm>
            <a:off x="290405" y="4236746"/>
            <a:ext cx="5470634" cy="1228850"/>
          </a:xfrm>
        </p:spPr>
        <p:txBody>
          <a:bodyPr/>
          <a:lstStyle/>
          <a:p>
            <a:r>
              <a:rPr lang="en-US" sz="2800" dirty="0"/>
              <a:t>Jose Miguel Parrella</a:t>
            </a:r>
          </a:p>
          <a:p>
            <a:r>
              <a:rPr lang="en-US" sz="2800" dirty="0"/>
              <a:t>May 21 2016</a:t>
            </a:r>
          </a:p>
          <a:p>
            <a:r>
              <a:rPr lang="en-US" sz="2800" dirty="0"/>
              <a:t>Node.js Live Beijing</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64354" y="580775"/>
            <a:ext cx="1178157" cy="258162"/>
          </a:xfrm>
          <a:prstGeom prst="rect">
            <a:avLst/>
          </a:prstGeom>
        </p:spPr>
      </p:pic>
    </p:spTree>
    <p:extLst>
      <p:ext uri="{BB962C8B-B14F-4D97-AF65-F5344CB8AC3E}">
        <p14:creationId xmlns:p14="http://schemas.microsoft.com/office/powerpoint/2010/main" val="12893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Cloud: </a:t>
            </a:r>
            <a:r>
              <a:rPr lang="zh-CN" altLang="en-US" dirty="0"/>
              <a:t>程序猿想要的东西</a:t>
            </a:r>
            <a:br>
              <a:rPr lang="en-US" dirty="0"/>
            </a:br>
            <a:endParaRPr lang="en-US" dirty="0"/>
          </a:p>
        </p:txBody>
      </p:sp>
      <p:sp>
        <p:nvSpPr>
          <p:cNvPr id="3" name="Text Placeholder 2"/>
          <p:cNvSpPr>
            <a:spLocks noGrp="1"/>
          </p:cNvSpPr>
          <p:nvPr>
            <p:ph type="body" sz="quarter" idx="10"/>
          </p:nvPr>
        </p:nvSpPr>
        <p:spPr>
          <a:xfrm>
            <a:off x="274638" y="1212850"/>
            <a:ext cx="11887200" cy="3447098"/>
          </a:xfrm>
        </p:spPr>
        <p:txBody>
          <a:bodyPr/>
          <a:lstStyle/>
          <a:p>
            <a:r>
              <a:rPr lang="en-US" dirty="0"/>
              <a:t>Make it easy to deploy</a:t>
            </a:r>
          </a:p>
          <a:p>
            <a:pPr lvl="1"/>
            <a:r>
              <a:rPr lang="en-US" dirty="0"/>
              <a:t>Packer, Bitnami</a:t>
            </a:r>
          </a:p>
          <a:p>
            <a:r>
              <a:rPr lang="en-US" dirty="0"/>
              <a:t>Make it easy to scale</a:t>
            </a:r>
          </a:p>
          <a:p>
            <a:pPr lvl="1"/>
            <a:r>
              <a:rPr lang="en-US" dirty="0" err="1"/>
              <a:t>Autoscale</a:t>
            </a:r>
            <a:r>
              <a:rPr lang="en-US" dirty="0"/>
              <a:t>, VM Scale Sets, Containers</a:t>
            </a:r>
          </a:p>
          <a:p>
            <a:pPr lvl="1"/>
            <a:r>
              <a:rPr lang="en-US" dirty="0"/>
              <a:t>Decoupling state is important</a:t>
            </a:r>
          </a:p>
          <a:p>
            <a:r>
              <a:rPr lang="en-US" dirty="0"/>
              <a:t>Make it easy to do more</a:t>
            </a:r>
          </a:p>
          <a:p>
            <a:pPr lvl="1"/>
            <a:r>
              <a:rPr lang="en-US" dirty="0"/>
              <a:t>Managed databases, instrumentation, identity</a:t>
            </a:r>
          </a:p>
        </p:txBody>
      </p:sp>
    </p:spTree>
    <p:extLst>
      <p:ext uri="{BB962C8B-B14F-4D97-AF65-F5344CB8AC3E}">
        <p14:creationId xmlns:p14="http://schemas.microsoft.com/office/powerpoint/2010/main" val="3505236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271" y="3411309"/>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a:spLocks/>
          </p:cNvSpPr>
          <p:nvPr/>
        </p:nvSpPr>
        <p:spPr bwMode="auto">
          <a:xfrm>
            <a:off x="3901244" y="2479838"/>
            <a:ext cx="3992690" cy="285090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587" y="3092288"/>
            <a:ext cx="1626004" cy="1626004"/>
          </a:xfrm>
          <a:prstGeom prst="rect">
            <a:avLst/>
          </a:prstGeom>
        </p:spPr>
      </p:pic>
      <p:sp>
        <p:nvSpPr>
          <p:cNvPr id="5" name="TextBox 4"/>
          <p:cNvSpPr txBox="1"/>
          <p:nvPr/>
        </p:nvSpPr>
        <p:spPr>
          <a:xfrm>
            <a:off x="4497052" y="4656037"/>
            <a:ext cx="28010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MEAN Stack</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715" y="3411309"/>
            <a:ext cx="1244728" cy="1244728"/>
          </a:xfrm>
          <a:prstGeom prst="rect">
            <a:avLst/>
          </a:prstGeom>
        </p:spPr>
      </p:pic>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4029191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Content Placeholder 3"/>
          <p:cNvSpPr>
            <a:spLocks noGrp="1"/>
          </p:cNvSpPr>
          <p:nvPr>
            <p:ph sz="quarter" idx="10"/>
          </p:nvPr>
        </p:nvSpPr>
        <p:spPr/>
        <p:txBody>
          <a:bodyPr/>
          <a:lstStyle/>
          <a:p>
            <a:endParaRPr lang="en-US"/>
          </a:p>
        </p:txBody>
      </p:sp>
    </p:spTree>
    <p:extLst>
      <p:ext uri="{BB962C8B-B14F-4D97-AF65-F5344CB8AC3E}">
        <p14:creationId xmlns:p14="http://schemas.microsoft.com/office/powerpoint/2010/main" val="18545326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271" y="3411309"/>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a:spLocks/>
          </p:cNvSpPr>
          <p:nvPr/>
        </p:nvSpPr>
        <p:spPr bwMode="auto">
          <a:xfrm>
            <a:off x="3901244" y="2479838"/>
            <a:ext cx="3992690" cy="285090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587" y="3092288"/>
            <a:ext cx="1626004" cy="1626004"/>
          </a:xfrm>
          <a:prstGeom prst="rect">
            <a:avLst/>
          </a:prstGeom>
        </p:spPr>
      </p:pic>
      <p:sp>
        <p:nvSpPr>
          <p:cNvPr id="5" name="TextBox 4"/>
          <p:cNvSpPr txBox="1"/>
          <p:nvPr/>
        </p:nvSpPr>
        <p:spPr>
          <a:xfrm>
            <a:off x="4497052" y="4656037"/>
            <a:ext cx="28010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MEAN Stack</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715" y="3411309"/>
            <a:ext cx="1244728" cy="1244728"/>
          </a:xfrm>
          <a:prstGeom prst="rect">
            <a:avLst/>
          </a:prstGeom>
        </p:spPr>
      </p:pic>
      <p:pic>
        <p:nvPicPr>
          <p:cNvPr id="8"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79" y="408601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1" y="434760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719" y="390529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70" y="305053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518" y="2375829"/>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947" y="28817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624" y="495537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771" y="4863058"/>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409" y="5150694"/>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72" y="4789920"/>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20414194">
            <a:off x="9474980" y="2323746"/>
            <a:ext cx="2246489" cy="1292662"/>
          </a:xfrm>
          <a:prstGeom prst="rect">
            <a:avLst/>
          </a:prstGeom>
          <a:noFill/>
        </p:spPr>
        <p:txBody>
          <a:bodyPr wrap="square" lIns="182880" tIns="146304" rIns="182880" bIns="146304" rtlCol="0">
            <a:spAutoFit/>
          </a:bodyPr>
          <a:lstStyle/>
          <a:p>
            <a:pPr>
              <a:lnSpc>
                <a:spcPct val="90000"/>
              </a:lnSpc>
              <a:spcAft>
                <a:spcPts val="600"/>
              </a:spcAft>
            </a:pPr>
            <a:r>
              <a:rPr lang="en-US" sz="7200" b="1" dirty="0">
                <a:gradFill>
                  <a:gsLst>
                    <a:gs pos="2917">
                      <a:schemeClr val="tx1"/>
                    </a:gs>
                    <a:gs pos="30000">
                      <a:schemeClr val="tx1"/>
                    </a:gs>
                  </a:gsLst>
                  <a:lin ang="5400000" scaled="0"/>
                </a:gradFill>
              </a:rPr>
              <a:t>?</a:t>
            </a:r>
          </a:p>
        </p:txBody>
      </p:sp>
      <p:sp>
        <p:nvSpPr>
          <p:cNvPr id="21" name="Title 20"/>
          <p:cNvSpPr>
            <a:spLocks noGrp="1"/>
          </p:cNvSpPr>
          <p:nvPr>
            <p:ph type="title"/>
          </p:nvPr>
        </p:nvSpPr>
        <p:spPr/>
        <p:txBody>
          <a:bodyPr/>
          <a:lstStyle/>
          <a:p>
            <a:endParaRPr lang="en-US"/>
          </a:p>
        </p:txBody>
      </p:sp>
    </p:spTree>
    <p:extLst>
      <p:ext uri="{BB962C8B-B14F-4D97-AF65-F5344CB8AC3E}">
        <p14:creationId xmlns:p14="http://schemas.microsoft.com/office/powerpoint/2010/main" val="20691943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271" y="3411309"/>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a:spLocks/>
          </p:cNvSpPr>
          <p:nvPr/>
        </p:nvSpPr>
        <p:spPr bwMode="auto">
          <a:xfrm>
            <a:off x="3901244" y="2479838"/>
            <a:ext cx="3992690" cy="285090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692" y="4293056"/>
            <a:ext cx="993727" cy="993727"/>
          </a:xfrm>
          <a:prstGeom prst="rect">
            <a:avLst/>
          </a:prstGeom>
        </p:spPr>
      </p:pic>
      <p:sp>
        <p:nvSpPr>
          <p:cNvPr id="5" name="TextBox 4"/>
          <p:cNvSpPr txBox="1"/>
          <p:nvPr/>
        </p:nvSpPr>
        <p:spPr>
          <a:xfrm>
            <a:off x="3637018" y="5327734"/>
            <a:ext cx="2801073"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Mongo</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715" y="3411309"/>
            <a:ext cx="1244728" cy="1244728"/>
          </a:xfrm>
          <a:prstGeom prst="rect">
            <a:avLst/>
          </a:prstGeom>
        </p:spPr>
      </p:pic>
      <p:pic>
        <p:nvPicPr>
          <p:cNvPr id="8"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79" y="408601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1" y="434760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719" y="390529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70" y="305053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518" y="2375829"/>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947" y="28817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624" y="495537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771" y="4863058"/>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409" y="5150694"/>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72" y="47899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218" y="3117039"/>
            <a:ext cx="993727" cy="993727"/>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953" y="3961643"/>
            <a:ext cx="993727" cy="993727"/>
          </a:xfrm>
          <a:prstGeom prst="rect">
            <a:avLst/>
          </a:prstGeom>
        </p:spPr>
      </p:pic>
      <p:sp>
        <p:nvSpPr>
          <p:cNvPr id="20" name="TextBox 19"/>
          <p:cNvSpPr txBox="1"/>
          <p:nvPr/>
        </p:nvSpPr>
        <p:spPr>
          <a:xfrm>
            <a:off x="5185600" y="4826347"/>
            <a:ext cx="2801073"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Node.js</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04" y="1877796"/>
            <a:ext cx="1244728" cy="124472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04" y="4826347"/>
            <a:ext cx="1244728" cy="1244728"/>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692" y="3479353"/>
            <a:ext cx="993727" cy="99372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873" y="2663889"/>
            <a:ext cx="993727" cy="993727"/>
          </a:xfrm>
          <a:prstGeom prst="rect">
            <a:avLst/>
          </a:prstGeom>
        </p:spPr>
      </p:pic>
      <p:sp>
        <p:nvSpPr>
          <p:cNvPr id="25" name="Title 24"/>
          <p:cNvSpPr>
            <a:spLocks noGrp="1"/>
          </p:cNvSpPr>
          <p:nvPr>
            <p:ph type="title"/>
          </p:nvPr>
        </p:nvSpPr>
        <p:spPr/>
        <p:txBody>
          <a:bodyPr/>
          <a:lstStyle/>
          <a:p>
            <a:endParaRPr lang="en-US"/>
          </a:p>
        </p:txBody>
      </p:sp>
    </p:spTree>
    <p:extLst>
      <p:ext uri="{BB962C8B-B14F-4D97-AF65-F5344CB8AC3E}">
        <p14:creationId xmlns:p14="http://schemas.microsoft.com/office/powerpoint/2010/main" val="15142289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271" y="3411309"/>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a:spLocks/>
          </p:cNvSpPr>
          <p:nvPr/>
        </p:nvSpPr>
        <p:spPr bwMode="auto">
          <a:xfrm>
            <a:off x="3901244" y="2479838"/>
            <a:ext cx="3992690" cy="285090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grpSp>
        <p:nvGrpSpPr>
          <p:cNvPr id="7" name="Group 6"/>
          <p:cNvGrpSpPr/>
          <p:nvPr/>
        </p:nvGrpSpPr>
        <p:grpSpPr>
          <a:xfrm>
            <a:off x="4172192" y="2147667"/>
            <a:ext cx="1228935" cy="1441629"/>
            <a:chOff x="4172192" y="2864426"/>
            <a:chExt cx="1228935" cy="1441629"/>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420" y="2864426"/>
              <a:ext cx="993727" cy="993727"/>
            </a:xfrm>
            <a:prstGeom prst="rect">
              <a:avLst/>
            </a:prstGeom>
          </p:spPr>
        </p:pic>
        <p:sp>
          <p:nvSpPr>
            <p:cNvPr id="5" name="TextBox 4"/>
            <p:cNvSpPr txBox="1"/>
            <p:nvPr/>
          </p:nvSpPr>
          <p:spPr>
            <a:xfrm>
              <a:off x="4172192" y="3761290"/>
              <a:ext cx="122893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Mongo</a:t>
              </a:r>
            </a:p>
          </p:txBody>
        </p:sp>
      </p:gr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3715" y="3411309"/>
            <a:ext cx="1244728" cy="1244728"/>
          </a:xfrm>
          <a:prstGeom prst="rect">
            <a:avLst/>
          </a:prstGeom>
        </p:spPr>
      </p:pic>
      <p:pic>
        <p:nvPicPr>
          <p:cNvPr id="8"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79" y="408601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1" y="434760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719" y="390529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9970" y="305053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518" y="2375829"/>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947" y="28817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624" y="495537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771" y="4863058"/>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409" y="5150694"/>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472" y="47899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04" y="1877796"/>
            <a:ext cx="1244728" cy="124472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104" y="4826347"/>
            <a:ext cx="1244728" cy="1244728"/>
          </a:xfrm>
          <a:prstGeom prst="rect">
            <a:avLst/>
          </a:prstGeom>
        </p:spPr>
      </p:pic>
      <p:grpSp>
        <p:nvGrpSpPr>
          <p:cNvPr id="24" name="Group 23"/>
          <p:cNvGrpSpPr/>
          <p:nvPr/>
        </p:nvGrpSpPr>
        <p:grpSpPr>
          <a:xfrm>
            <a:off x="4165076" y="3429119"/>
            <a:ext cx="1228935" cy="1441629"/>
            <a:chOff x="4172192" y="2864426"/>
            <a:chExt cx="1228935" cy="1441629"/>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420" y="2864426"/>
              <a:ext cx="993727" cy="993727"/>
            </a:xfrm>
            <a:prstGeom prst="rect">
              <a:avLst/>
            </a:prstGeom>
          </p:spPr>
        </p:pic>
        <p:sp>
          <p:nvSpPr>
            <p:cNvPr id="26" name="TextBox 25"/>
            <p:cNvSpPr txBox="1"/>
            <p:nvPr/>
          </p:nvSpPr>
          <p:spPr>
            <a:xfrm>
              <a:off x="4172192" y="3761290"/>
              <a:ext cx="122893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Mongo</a:t>
              </a:r>
            </a:p>
          </p:txBody>
        </p:sp>
      </p:grpSp>
      <p:grpSp>
        <p:nvGrpSpPr>
          <p:cNvPr id="31" name="Group 30"/>
          <p:cNvGrpSpPr/>
          <p:nvPr/>
        </p:nvGrpSpPr>
        <p:grpSpPr>
          <a:xfrm>
            <a:off x="4171815" y="4695525"/>
            <a:ext cx="1228935" cy="1441629"/>
            <a:chOff x="4172192" y="2864426"/>
            <a:chExt cx="1228935" cy="1441629"/>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420" y="2864426"/>
              <a:ext cx="993727" cy="993727"/>
            </a:xfrm>
            <a:prstGeom prst="rect">
              <a:avLst/>
            </a:prstGeom>
          </p:spPr>
        </p:pic>
        <p:sp>
          <p:nvSpPr>
            <p:cNvPr id="33" name="TextBox 32"/>
            <p:cNvSpPr txBox="1"/>
            <p:nvPr/>
          </p:nvSpPr>
          <p:spPr>
            <a:xfrm>
              <a:off x="4172192" y="3761290"/>
              <a:ext cx="122893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Mongo</a:t>
              </a:r>
            </a:p>
          </p:txBody>
        </p:sp>
      </p:gr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096" y="3039383"/>
            <a:ext cx="780290" cy="78029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096" y="3901015"/>
            <a:ext cx="780290" cy="780290"/>
          </a:xfrm>
          <a:prstGeom prst="rect">
            <a:avLst/>
          </a:prstGeom>
        </p:spPr>
      </p:pic>
      <p:sp>
        <p:nvSpPr>
          <p:cNvPr id="36" name="TextBox 35"/>
          <p:cNvSpPr txBox="1"/>
          <p:nvPr/>
        </p:nvSpPr>
        <p:spPr>
          <a:xfrm>
            <a:off x="6279773" y="4669154"/>
            <a:ext cx="1228935"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Node.js PaaS</a:t>
            </a:r>
          </a:p>
        </p:txBody>
      </p:sp>
      <p:sp>
        <p:nvSpPr>
          <p:cNvPr id="37" name="Title 36"/>
          <p:cNvSpPr>
            <a:spLocks noGrp="1"/>
          </p:cNvSpPr>
          <p:nvPr>
            <p:ph type="title"/>
          </p:nvPr>
        </p:nvSpPr>
        <p:spPr/>
        <p:txBody>
          <a:bodyPr/>
          <a:lstStyle/>
          <a:p>
            <a:endParaRPr lang="en-US"/>
          </a:p>
        </p:txBody>
      </p:sp>
    </p:spTree>
    <p:extLst>
      <p:ext uri="{BB962C8B-B14F-4D97-AF65-F5344CB8AC3E}">
        <p14:creationId xmlns:p14="http://schemas.microsoft.com/office/powerpoint/2010/main" val="17419649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426" y="3411309"/>
            <a:ext cx="1048192" cy="124472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a:spLocks/>
          </p:cNvSpPr>
          <p:nvPr/>
        </p:nvSpPr>
        <p:spPr bwMode="auto">
          <a:xfrm>
            <a:off x="2763185" y="1870908"/>
            <a:ext cx="6634684" cy="406876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156" y="3411309"/>
            <a:ext cx="1244728" cy="1244728"/>
          </a:xfrm>
          <a:prstGeom prst="rect">
            <a:avLst/>
          </a:prstGeom>
        </p:spPr>
      </p:pic>
      <p:pic>
        <p:nvPicPr>
          <p:cNvPr id="8"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66" y="408601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16" y="434760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874" y="390529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75" y="3050535"/>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673" y="2375829"/>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102" y="28817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779" y="495537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26" y="4863058"/>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6" y="5150694"/>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i.imgur.com/qC2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373" y="4789920"/>
            <a:ext cx="1048192" cy="12447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545" y="1877796"/>
            <a:ext cx="1244728" cy="1244728"/>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545" y="4826347"/>
            <a:ext cx="1244728" cy="124472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079" y="3681298"/>
            <a:ext cx="1024086" cy="1024086"/>
          </a:xfrm>
          <a:prstGeom prst="rect">
            <a:avLst/>
          </a:prstGeom>
        </p:spPr>
      </p:pic>
      <p:pic>
        <p:nvPicPr>
          <p:cNvPr id="20" name="Picture 19"/>
          <p:cNvPicPr>
            <a:picLocks noChangeAspect="1"/>
          </p:cNvPicPr>
          <p:nvPr/>
        </p:nvPicPr>
        <p:blipFill>
          <a:blip r:embed="rId5">
            <a:clrChange>
              <a:clrFrom>
                <a:srgbClr val="3E3D4D"/>
              </a:clrFrom>
              <a:clrTo>
                <a:srgbClr val="3E3D4D">
                  <a:alpha val="0"/>
                </a:srgbClr>
              </a:clrTo>
            </a:clrChange>
          </a:blip>
          <a:stretch>
            <a:fillRect/>
          </a:stretch>
        </p:blipFill>
        <p:spPr>
          <a:xfrm>
            <a:off x="4140232" y="3698835"/>
            <a:ext cx="1144220" cy="994974"/>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519" y="3742281"/>
            <a:ext cx="817679" cy="817679"/>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751" y="2020405"/>
            <a:ext cx="780290" cy="780290"/>
          </a:xfrm>
          <a:prstGeom prst="rect">
            <a:avLst/>
          </a:prstGeom>
        </p:spPr>
      </p:pic>
      <p:sp>
        <p:nvSpPr>
          <p:cNvPr id="37" name="TextBox 36"/>
          <p:cNvSpPr txBox="1"/>
          <p:nvPr/>
        </p:nvSpPr>
        <p:spPr>
          <a:xfrm>
            <a:off x="2639646" y="3120042"/>
            <a:ext cx="1228935"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Queues</a:t>
            </a:r>
          </a:p>
        </p:txBody>
      </p:sp>
      <p:sp>
        <p:nvSpPr>
          <p:cNvPr id="38" name="TextBox 37"/>
          <p:cNvSpPr txBox="1"/>
          <p:nvPr/>
        </p:nvSpPr>
        <p:spPr>
          <a:xfrm>
            <a:off x="4011332" y="3120041"/>
            <a:ext cx="1402020"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Functions</a:t>
            </a:r>
          </a:p>
        </p:txBody>
      </p:sp>
      <p:sp>
        <p:nvSpPr>
          <p:cNvPr id="39" name="TextBox 38"/>
          <p:cNvSpPr txBox="1"/>
          <p:nvPr/>
        </p:nvSpPr>
        <p:spPr>
          <a:xfrm>
            <a:off x="5379517" y="3041388"/>
            <a:ext cx="140202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err="1">
                <a:gradFill>
                  <a:gsLst>
                    <a:gs pos="2917">
                      <a:schemeClr val="tx1"/>
                    </a:gs>
                    <a:gs pos="30000">
                      <a:schemeClr val="tx1"/>
                    </a:gs>
                  </a:gsLst>
                  <a:lin ang="5400000" scaled="0"/>
                </a:gradFill>
              </a:rPr>
              <a:t>DocumentDB</a:t>
            </a:r>
            <a:endParaRPr lang="en-US" sz="1600" dirty="0">
              <a:gradFill>
                <a:gsLst>
                  <a:gs pos="2917">
                    <a:schemeClr val="tx1"/>
                  </a:gs>
                  <a:gs pos="30000">
                    <a:schemeClr val="tx1"/>
                  </a:gs>
                </a:gsLst>
                <a:lin ang="5400000" scaled="0"/>
              </a:gradFill>
            </a:endParaRPr>
          </a:p>
        </p:txBody>
      </p:sp>
      <p:sp>
        <p:nvSpPr>
          <p:cNvPr id="40" name="TextBox 39"/>
          <p:cNvSpPr txBox="1"/>
          <p:nvPr/>
        </p:nvSpPr>
        <p:spPr>
          <a:xfrm>
            <a:off x="7797041" y="2062031"/>
            <a:ext cx="140202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Node.js PaaS</a:t>
            </a:r>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342" y="3151730"/>
            <a:ext cx="933108" cy="933108"/>
          </a:xfrm>
          <a:prstGeom prst="rect">
            <a:avLst/>
          </a:prstGeom>
        </p:spPr>
      </p:pic>
      <p:sp>
        <p:nvSpPr>
          <p:cNvPr id="41" name="TextBox 40"/>
          <p:cNvSpPr txBox="1"/>
          <p:nvPr/>
        </p:nvSpPr>
        <p:spPr>
          <a:xfrm>
            <a:off x="7873450" y="3233055"/>
            <a:ext cx="140202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VM Scale Sets</a:t>
            </a:r>
          </a:p>
        </p:txBody>
      </p:sp>
      <p:pic>
        <p:nvPicPr>
          <p:cNvPr id="42" name="Picture 10" descr="http://www.vreference.com/wp-content/uploads/2014/06/coreos-wordmark-vert-color.png"/>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126313" y="4236328"/>
            <a:ext cx="489995" cy="634347"/>
          </a:xfrm>
          <a:prstGeom prst="rect">
            <a:avLst/>
          </a:prstGeom>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10">
            <a:clrChange>
              <a:clrFrom>
                <a:srgbClr val="FFFFFF"/>
              </a:clrFrom>
              <a:clrTo>
                <a:srgbClr val="FFFFFF">
                  <a:alpha val="0"/>
                </a:srgbClr>
              </a:clrTo>
            </a:clrChange>
          </a:blip>
          <a:stretch>
            <a:fillRect/>
          </a:stretch>
        </p:blipFill>
        <p:spPr>
          <a:xfrm>
            <a:off x="6922200" y="5003142"/>
            <a:ext cx="898220" cy="327601"/>
          </a:xfrm>
          <a:prstGeom prst="rect">
            <a:avLst/>
          </a:prstGeom>
        </p:spPr>
      </p:pic>
      <p:sp>
        <p:nvSpPr>
          <p:cNvPr id="44" name="TextBox 43"/>
          <p:cNvSpPr txBox="1"/>
          <p:nvPr/>
        </p:nvSpPr>
        <p:spPr>
          <a:xfrm>
            <a:off x="7883792" y="4519612"/>
            <a:ext cx="140202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Container Solutions</a:t>
            </a:r>
          </a:p>
        </p:txBody>
      </p:sp>
      <p:sp>
        <p:nvSpPr>
          <p:cNvPr id="34" name="Title 33"/>
          <p:cNvSpPr>
            <a:spLocks noGrp="1"/>
          </p:cNvSpPr>
          <p:nvPr>
            <p:ph type="title"/>
          </p:nvPr>
        </p:nvSpPr>
        <p:spPr/>
        <p:txBody>
          <a:bodyPr/>
          <a:lstStyle/>
          <a:p>
            <a:endParaRPr lang="en-US"/>
          </a:p>
        </p:txBody>
      </p:sp>
    </p:spTree>
    <p:extLst>
      <p:ext uri="{BB962C8B-B14F-4D97-AF65-F5344CB8AC3E}">
        <p14:creationId xmlns:p14="http://schemas.microsoft.com/office/powerpoint/2010/main" val="30842342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 to demo…</a:t>
            </a:r>
          </a:p>
        </p:txBody>
      </p:sp>
      <p:sp>
        <p:nvSpPr>
          <p:cNvPr id="4" name="Content Placeholder 3"/>
          <p:cNvSpPr>
            <a:spLocks noGrp="1"/>
          </p:cNvSpPr>
          <p:nvPr>
            <p:ph sz="quarter" idx="10"/>
          </p:nvPr>
        </p:nvSpPr>
        <p:spPr/>
        <p:txBody>
          <a:bodyPr/>
          <a:lstStyle/>
          <a:p>
            <a:endParaRPr lang="en-US"/>
          </a:p>
        </p:txBody>
      </p:sp>
    </p:spTree>
    <p:extLst>
      <p:ext uri="{BB962C8B-B14F-4D97-AF65-F5344CB8AC3E}">
        <p14:creationId xmlns:p14="http://schemas.microsoft.com/office/powerpoint/2010/main" val="42503869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667919"/>
            <a:ext cx="11889564" cy="2746375"/>
          </a:xfrm>
        </p:spPr>
        <p:txBody>
          <a:bodyPr/>
          <a:lstStyle/>
          <a:p>
            <a:r>
              <a:rPr lang="en-US" dirty="0"/>
              <a:t>Q+A</a:t>
            </a:r>
          </a:p>
        </p:txBody>
      </p:sp>
    </p:spTree>
    <p:extLst>
      <p:ext uri="{BB962C8B-B14F-4D97-AF65-F5344CB8AC3E}">
        <p14:creationId xmlns:p14="http://schemas.microsoft.com/office/powerpoint/2010/main" val="1338695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74775" y="2898831"/>
            <a:ext cx="5693047" cy="27463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dirty="0">
                <a:solidFill>
                  <a:schemeClr val="bg1"/>
                </a:solidFill>
              </a:rPr>
              <a:t>azure.com/</a:t>
            </a:r>
            <a:r>
              <a:rPr lang="en-US" sz="2800" dirty="0" err="1">
                <a:solidFill>
                  <a:schemeClr val="bg1"/>
                </a:solidFill>
              </a:rPr>
              <a:t>opensource</a:t>
            </a:r>
            <a:endParaRPr lang="en-US" sz="2800" dirty="0">
              <a:solidFill>
                <a:schemeClr val="bg1"/>
              </a:solidFill>
            </a:endParaRPr>
          </a:p>
          <a:p>
            <a:pPr algn="r"/>
            <a:r>
              <a:rPr lang="en-US" sz="2800" dirty="0">
                <a:solidFill>
                  <a:schemeClr val="bg1"/>
                </a:solidFill>
              </a:rPr>
              <a:t>opensource@microsoft.com</a:t>
            </a:r>
          </a:p>
          <a:p>
            <a:pPr algn="r"/>
            <a:r>
              <a:rPr lang="en-US" sz="2800" dirty="0">
                <a:solidFill>
                  <a:schemeClr val="bg1"/>
                </a:solidFill>
              </a:rPr>
              <a:t>channel9.msdn.com/blogs/open</a:t>
            </a:r>
          </a:p>
        </p:txBody>
      </p:sp>
    </p:spTree>
    <p:extLst>
      <p:ext uri="{BB962C8B-B14F-4D97-AF65-F5344CB8AC3E}">
        <p14:creationId xmlns:p14="http://schemas.microsoft.com/office/powerpoint/2010/main" val="31824504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关于我</a:t>
            </a:r>
          </a:p>
        </p:txBody>
      </p:sp>
      <p:sp>
        <p:nvSpPr>
          <p:cNvPr id="5" name="Text Placeholder 4"/>
          <p:cNvSpPr>
            <a:spLocks noGrp="1"/>
          </p:cNvSpPr>
          <p:nvPr>
            <p:ph type="body" sz="quarter" idx="10"/>
          </p:nvPr>
        </p:nvSpPr>
        <p:spPr>
          <a:xfrm>
            <a:off x="274638" y="1212850"/>
            <a:ext cx="8011406" cy="5764655"/>
          </a:xfrm>
        </p:spPr>
        <p:txBody>
          <a:bodyPr/>
          <a:lstStyle/>
          <a:p>
            <a:r>
              <a:rPr lang="zh-CN" altLang="en-US" sz="3600" dirty="0"/>
              <a:t>开源软件人 </a:t>
            </a:r>
            <a:r>
              <a:rPr lang="en-US" altLang="zh-CN" sz="3600" dirty="0"/>
              <a:t>= 15 </a:t>
            </a:r>
            <a:r>
              <a:rPr lang="zh-CN" altLang="en-US" sz="3600" dirty="0"/>
              <a:t>年</a:t>
            </a:r>
            <a:endParaRPr lang="en-US" altLang="zh-CN" sz="3600" dirty="0"/>
          </a:p>
          <a:p>
            <a:r>
              <a:rPr lang="en-US" sz="1800" dirty="0"/>
              <a:t>Policy making, advocacy, community building, program management, CTO, entrepreneurship</a:t>
            </a:r>
          </a:p>
          <a:p>
            <a:r>
              <a:rPr lang="en-US" sz="3600" dirty="0" err="1"/>
              <a:t>Debian</a:t>
            </a:r>
            <a:r>
              <a:rPr lang="zh-CN" altLang="en-US" dirty="0"/>
              <a:t>程序猿</a:t>
            </a:r>
            <a:r>
              <a:rPr lang="en-US" altLang="ja-JP" sz="3600" dirty="0"/>
              <a:t>= </a:t>
            </a:r>
            <a:r>
              <a:rPr lang="en-US" sz="3600" dirty="0"/>
              <a:t>2007-</a:t>
            </a:r>
            <a:r>
              <a:rPr lang="ja-JP" altLang="en-US" sz="3600" dirty="0"/>
              <a:t>今天</a:t>
            </a:r>
            <a:endParaRPr lang="en-US" sz="3600" dirty="0"/>
          </a:p>
          <a:p>
            <a:pPr lvl="1"/>
            <a:r>
              <a:rPr lang="en-US" sz="1800" dirty="0"/>
              <a:t>Brought </a:t>
            </a:r>
            <a:r>
              <a:rPr lang="en-US" sz="1800" dirty="0" err="1"/>
              <a:t>nginx</a:t>
            </a:r>
            <a:r>
              <a:rPr lang="en-US" sz="1800" dirty="0"/>
              <a:t> to </a:t>
            </a:r>
            <a:r>
              <a:rPr lang="en-US" sz="1800" dirty="0" err="1"/>
              <a:t>Debian</a:t>
            </a:r>
            <a:r>
              <a:rPr lang="en-US" sz="1800" dirty="0"/>
              <a:t> and Ubuntu</a:t>
            </a:r>
          </a:p>
          <a:p>
            <a:r>
              <a:rPr lang="en-US" sz="3600" dirty="0" err="1"/>
              <a:t>Canaima</a:t>
            </a:r>
            <a:r>
              <a:rPr lang="en-US" sz="3600" dirty="0"/>
              <a:t> Linux </a:t>
            </a:r>
            <a:r>
              <a:rPr lang="ja-JP" altLang="en-US" sz="3600" dirty="0"/>
              <a:t>创造者</a:t>
            </a:r>
            <a:endParaRPr lang="en-US" sz="3600" dirty="0"/>
          </a:p>
          <a:p>
            <a:pPr lvl="1"/>
            <a:r>
              <a:rPr lang="en-US" sz="1800" dirty="0"/>
              <a:t>Venezuela’s national operating system, 4.6M users</a:t>
            </a:r>
          </a:p>
          <a:p>
            <a:r>
              <a:rPr lang="en-US" sz="3600" dirty="0"/>
              <a:t>Microsoft = 2010-</a:t>
            </a:r>
            <a:r>
              <a:rPr lang="ja-JP" altLang="en-US" sz="3600" dirty="0"/>
              <a:t>今天</a:t>
            </a:r>
            <a:endParaRPr lang="en-US" sz="3600" dirty="0"/>
          </a:p>
          <a:p>
            <a:pPr lvl="1"/>
            <a:r>
              <a:rPr lang="en-US" sz="1800" dirty="0"/>
              <a:t>Open Source Strategy, now focused on Open Source in the Cloud</a:t>
            </a:r>
          </a:p>
          <a:p>
            <a:r>
              <a:rPr lang="en-US" sz="3600" dirty="0"/>
              <a:t>    APT-based distros, Linux clusters, Perl, Node.js &amp; Docker</a:t>
            </a:r>
          </a:p>
          <a:p>
            <a:r>
              <a:rPr lang="en-US" sz="3600" dirty="0"/>
              <a:t>    github.com/</a:t>
            </a:r>
            <a:r>
              <a:rPr lang="en-US" sz="3600" dirty="0" err="1"/>
              <a:t>bureado</a:t>
            </a:r>
            <a:endParaRPr lang="en-US" sz="3600" dirty="0"/>
          </a:p>
        </p:txBody>
      </p:sp>
      <p:pic>
        <p:nvPicPr>
          <p:cNvPr id="2" name="Picture 1" descr="Simple Red Heart Free Stock Photo - Public Domain Pictures"/>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31429" y="5188061"/>
            <a:ext cx="416426" cy="416426"/>
          </a:xfrm>
          <a:prstGeom prst="rect">
            <a:avLst/>
          </a:prstGeom>
        </p:spPr>
      </p:pic>
      <p:pic>
        <p:nvPicPr>
          <p:cNvPr id="1026" name="Picture 2" descr="https://fleep.io/blog/wp-content/uploads/2014/07/github_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1429" y="6321090"/>
            <a:ext cx="407087" cy="407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442835" y="2126957"/>
            <a:ext cx="3149635" cy="3936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4108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98893" y="1305617"/>
            <a:ext cx="1800121" cy="780290"/>
            <a:chOff x="1385702" y="1553046"/>
            <a:chExt cx="1800121" cy="780290"/>
          </a:xfrm>
        </p:grpSpPr>
        <p:pic>
          <p:nvPicPr>
            <p:cNvPr id="5" name="Picture 4"/>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385702" y="1553046"/>
              <a:ext cx="780290" cy="780290"/>
            </a:xfrm>
            <a:prstGeom prst="rect">
              <a:avLst/>
            </a:prstGeom>
          </p:spPr>
        </p:pic>
        <p:sp>
          <p:nvSpPr>
            <p:cNvPr id="9" name="TextBox 8"/>
            <p:cNvSpPr txBox="1"/>
            <p:nvPr/>
          </p:nvSpPr>
          <p:spPr>
            <a:xfrm>
              <a:off x="2165992" y="1712358"/>
              <a:ext cx="101983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Storage</a:t>
              </a:r>
            </a:p>
          </p:txBody>
        </p:sp>
      </p:grpSp>
      <p:grpSp>
        <p:nvGrpSpPr>
          <p:cNvPr id="21" name="Group 20"/>
          <p:cNvGrpSpPr/>
          <p:nvPr/>
        </p:nvGrpSpPr>
        <p:grpSpPr>
          <a:xfrm>
            <a:off x="1473608" y="5178990"/>
            <a:ext cx="2175923" cy="780290"/>
            <a:chOff x="1373359" y="3657748"/>
            <a:chExt cx="2175923" cy="780290"/>
          </a:xfrm>
        </p:grpSpPr>
        <p:pic>
          <p:nvPicPr>
            <p:cNvPr id="8" name="Picture 7"/>
            <p:cNvPicPr>
              <a:picLocks noChangeAspect="1"/>
            </p:cNvPicPr>
            <p:nvPr/>
          </p:nvPicPr>
          <p:blipFill>
            <a:blip r:embed="rId4" cstate="screen">
              <a:biLevel thresh="25000"/>
              <a:extLst>
                <a:ext uri="{28A0092B-C50C-407E-A947-70E740481C1C}">
                  <a14:useLocalDpi xmlns:a14="http://schemas.microsoft.com/office/drawing/2010/main" val="0"/>
                </a:ext>
              </a:extLst>
            </a:blip>
            <a:stretch>
              <a:fillRect/>
            </a:stretch>
          </p:blipFill>
          <p:spPr>
            <a:xfrm>
              <a:off x="1373359" y="3657748"/>
              <a:ext cx="780290" cy="780290"/>
            </a:xfrm>
            <a:prstGeom prst="rect">
              <a:avLst/>
            </a:prstGeom>
          </p:spPr>
        </p:pic>
        <p:sp>
          <p:nvSpPr>
            <p:cNvPr id="11" name="TextBox 10"/>
            <p:cNvSpPr txBox="1"/>
            <p:nvPr/>
          </p:nvSpPr>
          <p:spPr>
            <a:xfrm>
              <a:off x="2160760" y="3815715"/>
              <a:ext cx="138852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Service Bus</a:t>
              </a:r>
            </a:p>
          </p:txBody>
        </p:sp>
      </p:grpSp>
      <p:grpSp>
        <p:nvGrpSpPr>
          <p:cNvPr id="19" name="Group 18"/>
          <p:cNvGrpSpPr/>
          <p:nvPr/>
        </p:nvGrpSpPr>
        <p:grpSpPr>
          <a:xfrm>
            <a:off x="991541" y="2651431"/>
            <a:ext cx="2394993" cy="780290"/>
            <a:chOff x="1373359" y="2577628"/>
            <a:chExt cx="2394993" cy="780290"/>
          </a:xfrm>
        </p:grpSpPr>
        <p:pic>
          <p:nvPicPr>
            <p:cNvPr id="6" name="Picture 5"/>
            <p:cNvPicPr>
              <a:picLocks noChangeAspect="1"/>
            </p:cNvPicPr>
            <p:nvPr/>
          </p:nvPicPr>
          <p:blipFill>
            <a:blip r:embed="rId5" cstate="screen">
              <a:biLevel thresh="25000"/>
              <a:extLst>
                <a:ext uri="{28A0092B-C50C-407E-A947-70E740481C1C}">
                  <a14:useLocalDpi xmlns:a14="http://schemas.microsoft.com/office/drawing/2010/main" val="0"/>
                </a:ext>
              </a:extLst>
            </a:blip>
            <a:stretch>
              <a:fillRect/>
            </a:stretch>
          </p:blipFill>
          <p:spPr>
            <a:xfrm>
              <a:off x="1373359" y="2577628"/>
              <a:ext cx="780290" cy="780290"/>
            </a:xfrm>
            <a:prstGeom prst="rect">
              <a:avLst/>
            </a:prstGeom>
          </p:spPr>
        </p:pic>
        <p:sp>
          <p:nvSpPr>
            <p:cNvPr id="12" name="TextBox 11"/>
            <p:cNvSpPr txBox="1"/>
            <p:nvPr/>
          </p:nvSpPr>
          <p:spPr>
            <a:xfrm>
              <a:off x="2150601" y="2748089"/>
              <a:ext cx="161775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Management</a:t>
              </a:r>
            </a:p>
          </p:txBody>
        </p:sp>
      </p:grpSp>
      <p:grpSp>
        <p:nvGrpSpPr>
          <p:cNvPr id="22" name="Group 21"/>
          <p:cNvGrpSpPr/>
          <p:nvPr/>
        </p:nvGrpSpPr>
        <p:grpSpPr>
          <a:xfrm>
            <a:off x="8948964" y="3311960"/>
            <a:ext cx="2173620" cy="867197"/>
            <a:chOff x="6809877" y="1553047"/>
            <a:chExt cx="2173620" cy="867197"/>
          </a:xfrm>
        </p:grpSpPr>
        <p:pic>
          <p:nvPicPr>
            <p:cNvPr id="2" name="Picture 1"/>
            <p:cNvPicPr>
              <a:picLocks noChangeAspect="1"/>
            </p:cNvPicPr>
            <p:nvPr/>
          </p:nvPicPr>
          <p:blipFill>
            <a:blip r:embed="rId6" cstate="screen">
              <a:biLevel thresh="25000"/>
              <a:extLst>
                <a:ext uri="{28A0092B-C50C-407E-A947-70E740481C1C}">
                  <a14:useLocalDpi xmlns:a14="http://schemas.microsoft.com/office/drawing/2010/main" val="0"/>
                </a:ext>
              </a:extLst>
            </a:blip>
            <a:stretch>
              <a:fillRect/>
            </a:stretch>
          </p:blipFill>
          <p:spPr>
            <a:xfrm>
              <a:off x="6809877" y="1553047"/>
              <a:ext cx="780290" cy="780290"/>
            </a:xfrm>
            <a:prstGeom prst="rect">
              <a:avLst/>
            </a:prstGeom>
          </p:spPr>
        </p:pic>
        <p:sp>
          <p:nvSpPr>
            <p:cNvPr id="13" name="TextBox 12"/>
            <p:cNvSpPr txBox="1"/>
            <p:nvPr/>
          </p:nvSpPr>
          <p:spPr>
            <a:xfrm>
              <a:off x="7590167" y="1712358"/>
              <a:ext cx="1393330"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Application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Insights</a:t>
              </a:r>
            </a:p>
          </p:txBody>
        </p:sp>
      </p:grpSp>
      <p:grpSp>
        <p:nvGrpSpPr>
          <p:cNvPr id="23" name="Group 22"/>
          <p:cNvGrpSpPr/>
          <p:nvPr/>
        </p:nvGrpSpPr>
        <p:grpSpPr>
          <a:xfrm>
            <a:off x="8684469" y="4984682"/>
            <a:ext cx="2401247" cy="780290"/>
            <a:chOff x="6804644" y="2589745"/>
            <a:chExt cx="2401247" cy="780290"/>
          </a:xfrm>
        </p:grpSpPr>
        <p:pic>
          <p:nvPicPr>
            <p:cNvPr id="4" name="Picture 3"/>
            <p:cNvPicPr>
              <a:picLocks noChangeAspect="1"/>
            </p:cNvPicPr>
            <p:nvPr/>
          </p:nvPicPr>
          <p:blipFill>
            <a:blip r:embed="rId7" cstate="screen">
              <a:biLevel thresh="25000"/>
              <a:extLst>
                <a:ext uri="{28A0092B-C50C-407E-A947-70E740481C1C}">
                  <a14:useLocalDpi xmlns:a14="http://schemas.microsoft.com/office/drawing/2010/main" val="0"/>
                </a:ext>
              </a:extLst>
            </a:blip>
            <a:stretch>
              <a:fillRect/>
            </a:stretch>
          </p:blipFill>
          <p:spPr>
            <a:xfrm>
              <a:off x="6804644" y="2589745"/>
              <a:ext cx="780290" cy="780290"/>
            </a:xfrm>
            <a:prstGeom prst="rect">
              <a:avLst/>
            </a:prstGeom>
          </p:spPr>
        </p:pic>
        <p:sp>
          <p:nvSpPr>
            <p:cNvPr id="14" name="TextBox 13"/>
            <p:cNvSpPr txBox="1"/>
            <p:nvPr/>
          </p:nvSpPr>
          <p:spPr>
            <a:xfrm>
              <a:off x="7584934" y="2725010"/>
              <a:ext cx="1620957"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err="1">
                  <a:ln>
                    <a:noFill/>
                  </a:ln>
                  <a:solidFill>
                    <a:schemeClr val="tx2"/>
                  </a:solidFill>
                  <a:effectLst/>
                  <a:uLnTx/>
                  <a:uFillTx/>
                  <a:latin typeface="+mj-lt"/>
                </a:rPr>
                <a:t>DocumentDB</a:t>
              </a:r>
              <a:endParaRPr kumimoji="0" lang="en-AU" sz="2000" b="0" i="0" u="none" strike="noStrike" kern="0" cap="none" spc="0" normalizeH="0" baseline="0" noProof="0" dirty="0">
                <a:ln>
                  <a:noFill/>
                </a:ln>
                <a:solidFill>
                  <a:schemeClr val="tx2"/>
                </a:solidFill>
                <a:effectLst/>
                <a:uLnTx/>
                <a:uFillTx/>
                <a:latin typeface="+mj-lt"/>
              </a:endParaRPr>
            </a:p>
          </p:txBody>
        </p:sp>
      </p:grpSp>
      <p:grpSp>
        <p:nvGrpSpPr>
          <p:cNvPr id="25" name="Group 24"/>
          <p:cNvGrpSpPr/>
          <p:nvPr/>
        </p:nvGrpSpPr>
        <p:grpSpPr>
          <a:xfrm>
            <a:off x="7627930" y="1229057"/>
            <a:ext cx="3787844" cy="870544"/>
            <a:chOff x="6804645" y="3657748"/>
            <a:chExt cx="3787844" cy="870544"/>
          </a:xfrm>
        </p:grpSpPr>
        <p:pic>
          <p:nvPicPr>
            <p:cNvPr id="3" name="Picture 2"/>
            <p:cNvPicPr>
              <a:picLocks noChangeAspect="1"/>
            </p:cNvPicPr>
            <p:nvPr/>
          </p:nvPicPr>
          <p:blipFill>
            <a:blip r:embed="rId8" cstate="screen">
              <a:biLevel thresh="25000"/>
              <a:extLst>
                <a:ext uri="{28A0092B-C50C-407E-A947-70E740481C1C}">
                  <a14:useLocalDpi xmlns:a14="http://schemas.microsoft.com/office/drawing/2010/main" val="0"/>
                </a:ext>
              </a:extLst>
            </a:blip>
            <a:stretch>
              <a:fillRect/>
            </a:stretch>
          </p:blipFill>
          <p:spPr>
            <a:xfrm>
              <a:off x="6804645" y="3657748"/>
              <a:ext cx="780290" cy="780290"/>
            </a:xfrm>
            <a:prstGeom prst="rect">
              <a:avLst/>
            </a:prstGeom>
          </p:spPr>
        </p:pic>
        <p:sp>
          <p:nvSpPr>
            <p:cNvPr id="15" name="TextBox 14"/>
            <p:cNvSpPr txBox="1"/>
            <p:nvPr/>
          </p:nvSpPr>
          <p:spPr>
            <a:xfrm>
              <a:off x="7584934" y="3820406"/>
              <a:ext cx="3007555"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Many deployment options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from VMs to containers</a:t>
              </a:r>
            </a:p>
          </p:txBody>
        </p:sp>
      </p:grpSp>
      <p:grpSp>
        <p:nvGrpSpPr>
          <p:cNvPr id="26" name="Group 25"/>
          <p:cNvGrpSpPr/>
          <p:nvPr/>
        </p:nvGrpSpPr>
        <p:grpSpPr>
          <a:xfrm>
            <a:off x="4641368" y="5764972"/>
            <a:ext cx="2665743" cy="780290"/>
            <a:chOff x="6809877" y="4737868"/>
            <a:chExt cx="2665743" cy="780290"/>
          </a:xfrm>
        </p:grpSpPr>
        <p:pic>
          <p:nvPicPr>
            <p:cNvPr id="16" name="Picture 15"/>
            <p:cNvPicPr>
              <a:picLocks noChangeAspect="1"/>
            </p:cNvPicPr>
            <p:nvPr/>
          </p:nvPicPr>
          <p:blipFill>
            <a:blip r:embed="rId9" cstate="screen">
              <a:biLevel thresh="25000"/>
              <a:extLst>
                <a:ext uri="{28A0092B-C50C-407E-A947-70E740481C1C}">
                  <a14:useLocalDpi xmlns:a14="http://schemas.microsoft.com/office/drawing/2010/main" val="0"/>
                </a:ext>
              </a:extLst>
            </a:blip>
            <a:stretch>
              <a:fillRect/>
            </a:stretch>
          </p:blipFill>
          <p:spPr>
            <a:xfrm>
              <a:off x="6809877" y="4737868"/>
              <a:ext cx="780290" cy="780290"/>
            </a:xfrm>
            <a:prstGeom prst="rect">
              <a:avLst/>
            </a:prstGeom>
          </p:spPr>
        </p:pic>
        <p:sp>
          <p:nvSpPr>
            <p:cNvPr id="17" name="TextBox 16"/>
            <p:cNvSpPr txBox="1"/>
            <p:nvPr/>
          </p:nvSpPr>
          <p:spPr>
            <a:xfrm>
              <a:off x="7590167" y="4927920"/>
              <a:ext cx="188545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chemeClr val="tx2"/>
                  </a:solidFill>
                  <a:effectLst/>
                  <a:uLnTx/>
                  <a:uFillTx/>
                  <a:latin typeface="+mj-lt"/>
                </a:rPr>
                <a:t>Active Directory</a:t>
              </a:r>
            </a:p>
          </p:txBody>
        </p:sp>
      </p:grpSp>
      <p:sp>
        <p:nvSpPr>
          <p:cNvPr id="36" name="TextBox 35"/>
          <p:cNvSpPr txBox="1"/>
          <p:nvPr/>
        </p:nvSpPr>
        <p:spPr>
          <a:xfrm>
            <a:off x="4390226" y="4110940"/>
            <a:ext cx="3423869" cy="95410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800" b="0" i="0" u="none" strike="noStrike" kern="0" cap="none" spc="0" normalizeH="0" baseline="0" noProof="0" dirty="0">
                <a:ln>
                  <a:noFill/>
                </a:ln>
                <a:solidFill>
                  <a:schemeClr val="accent3"/>
                </a:solidFill>
                <a:effectLst/>
                <a:uLnTx/>
                <a:uFillTx/>
                <a:latin typeface="+mj-lt"/>
              </a:rPr>
              <a:t>End to end Node.js solution in the cloud</a:t>
            </a:r>
          </a:p>
        </p:txBody>
      </p:sp>
      <p:grpSp>
        <p:nvGrpSpPr>
          <p:cNvPr id="35" name="Group 34"/>
          <p:cNvGrpSpPr/>
          <p:nvPr/>
        </p:nvGrpSpPr>
        <p:grpSpPr>
          <a:xfrm>
            <a:off x="725789" y="3976218"/>
            <a:ext cx="1613528" cy="606523"/>
            <a:chOff x="725789" y="3976218"/>
            <a:chExt cx="1613528" cy="606523"/>
          </a:xfrm>
        </p:grpSpPr>
        <p:pic>
          <p:nvPicPr>
            <p:cNvPr id="2050" name="Picture 2" descr="https://azure.microsoft.com/svghandler/iot-hub/?width=600&amp;height=315"/>
            <p:cNvPicPr>
              <a:picLocks noChangeAspect="1" noChangeArrowheads="1"/>
            </p:cNvPicPr>
            <p:nvPr/>
          </p:nvPicPr>
          <p:blipFill>
            <a:blip r:embed="rId10" cstate="screen">
              <a:biLevel thresh="25000"/>
              <a:extLst>
                <a:ext uri="{28A0092B-C50C-407E-A947-70E740481C1C}">
                  <a14:useLocalDpi xmlns:a14="http://schemas.microsoft.com/office/drawing/2010/main" val="0"/>
                </a:ext>
              </a:extLst>
            </a:blip>
            <a:srcRect/>
            <a:stretch>
              <a:fillRect/>
            </a:stretch>
          </p:blipFill>
          <p:spPr bwMode="auto">
            <a:xfrm>
              <a:off x="725789" y="3976218"/>
              <a:ext cx="1155282" cy="606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821226" y="4079424"/>
              <a:ext cx="51809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err="1">
                  <a:ln>
                    <a:noFill/>
                  </a:ln>
                  <a:solidFill>
                    <a:schemeClr val="tx2"/>
                  </a:solidFill>
                  <a:effectLst/>
                  <a:uLnTx/>
                  <a:uFillTx/>
                  <a:latin typeface="+mj-lt"/>
                </a:rPr>
                <a:t>IoT</a:t>
              </a:r>
              <a:endParaRPr kumimoji="0" lang="en-AU" sz="2000" b="0" i="0" u="none" strike="noStrike" kern="0" cap="none" spc="0" normalizeH="0" baseline="0" noProof="0" dirty="0">
                <a:ln>
                  <a:noFill/>
                </a:ln>
                <a:solidFill>
                  <a:schemeClr val="tx2"/>
                </a:solidFill>
                <a:effectLst/>
                <a:uLnTx/>
                <a:uFillTx/>
                <a:latin typeface="+mj-lt"/>
              </a:endParaRPr>
            </a:p>
          </p:txBody>
        </p:sp>
      </p:grpSp>
      <p:grpSp>
        <p:nvGrpSpPr>
          <p:cNvPr id="41" name="Group 40"/>
          <p:cNvGrpSpPr/>
          <p:nvPr/>
        </p:nvGrpSpPr>
        <p:grpSpPr>
          <a:xfrm>
            <a:off x="4399829" y="231607"/>
            <a:ext cx="1999496" cy="2352914"/>
            <a:chOff x="4399829" y="-262944"/>
            <a:chExt cx="1999496" cy="2352914"/>
          </a:xfrm>
        </p:grpSpPr>
        <p:grpSp>
          <p:nvGrpSpPr>
            <p:cNvPr id="30" name="Group 29"/>
            <p:cNvGrpSpPr/>
            <p:nvPr/>
          </p:nvGrpSpPr>
          <p:grpSpPr>
            <a:xfrm>
              <a:off x="4399829" y="363837"/>
              <a:ext cx="1999496" cy="1726133"/>
              <a:chOff x="3966211" y="117722"/>
              <a:chExt cx="1999496" cy="1726133"/>
            </a:xfrm>
          </p:grpSpPr>
          <p:grpSp>
            <p:nvGrpSpPr>
              <p:cNvPr id="28" name="Group 27"/>
              <p:cNvGrpSpPr/>
              <p:nvPr/>
            </p:nvGrpSpPr>
            <p:grpSpPr>
              <a:xfrm>
                <a:off x="3966211" y="811634"/>
                <a:ext cx="1959775" cy="1032221"/>
                <a:chOff x="3966211" y="811634"/>
                <a:chExt cx="1959775" cy="1032221"/>
              </a:xfrm>
            </p:grpSpPr>
            <p:grpSp>
              <p:nvGrpSpPr>
                <p:cNvPr id="27" name="Group 26"/>
                <p:cNvGrpSpPr/>
                <p:nvPr/>
              </p:nvGrpSpPr>
              <p:grpSpPr>
                <a:xfrm>
                  <a:off x="3966211" y="811634"/>
                  <a:ext cx="1959775" cy="628228"/>
                  <a:chOff x="-1161206" y="350945"/>
                  <a:chExt cx="3941652" cy="1263541"/>
                </a:xfrm>
              </p:grpSpPr>
              <p:pic>
                <p:nvPicPr>
                  <p:cNvPr id="10" name="Picture 6"/>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06266" y="387080"/>
                    <a:ext cx="997632" cy="1197157"/>
                  </a:xfrm>
                  <a:prstGeom prst="rect">
                    <a:avLst/>
                  </a:prstGeom>
                  <a:effectLst>
                    <a:glow rad="63500">
                      <a:schemeClr val="accent1">
                        <a:satMod val="175000"/>
                        <a:alpha val="40000"/>
                      </a:schemeClr>
                    </a:glow>
                  </a:effectLst>
                </p:spPr>
              </p:pic>
              <p:pic>
                <p:nvPicPr>
                  <p:cNvPr id="18" name="Picture 19"/>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161206" y="350945"/>
                    <a:ext cx="1263541" cy="1263541"/>
                  </a:xfrm>
                  <a:prstGeom prst="rect">
                    <a:avLst/>
                  </a:prstGeom>
                  <a:effectLst>
                    <a:glow rad="63500">
                      <a:schemeClr val="accent1">
                        <a:satMod val="175000"/>
                        <a:alpha val="40000"/>
                      </a:schemeClr>
                    </a:glow>
                  </a:effectLst>
                </p:spPr>
              </p:pic>
              <p:pic>
                <p:nvPicPr>
                  <p:cNvPr id="24" name="Picture 28"/>
                  <p:cNvPicPr>
                    <a:picLocks noChangeAspect="1"/>
                  </p:cNvPicPr>
                  <p:nvPr/>
                </p:nvPicPr>
                <p:blipFill>
                  <a:blip r:embed="rId13"/>
                  <a:stretch>
                    <a:fillRect/>
                  </a:stretch>
                </p:blipFill>
                <p:spPr>
                  <a:xfrm>
                    <a:off x="1937455" y="474848"/>
                    <a:ext cx="842991" cy="1035909"/>
                  </a:xfrm>
                  <a:prstGeom prst="rect">
                    <a:avLst/>
                  </a:prstGeom>
                  <a:effectLst>
                    <a:glow rad="63500">
                      <a:schemeClr val="accent1">
                        <a:satMod val="175000"/>
                        <a:alpha val="40000"/>
                      </a:schemeClr>
                    </a:glow>
                  </a:effectLst>
                </p:spPr>
              </p:pic>
            </p:grpSp>
            <p:sp>
              <p:nvSpPr>
                <p:cNvPr id="29" name="TextBox 28"/>
                <p:cNvSpPr txBox="1"/>
                <p:nvPr/>
              </p:nvSpPr>
              <p:spPr>
                <a:xfrm>
                  <a:off x="4618404" y="1443745"/>
                  <a:ext cx="7569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effectLst/>
                      <a:uLnTx/>
                      <a:uFillTx/>
                      <a:latin typeface="+mj-lt"/>
                    </a:rPr>
                    <a:t>Tools</a:t>
                  </a:r>
                </a:p>
              </p:txBody>
            </p:sp>
          </p:grpSp>
          <p:pic>
            <p:nvPicPr>
              <p:cNvPr id="31" name="Picture 30"/>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520964" y="188962"/>
                <a:ext cx="444743" cy="523809"/>
              </a:xfrm>
              <a:prstGeom prst="rect">
                <a:avLst/>
              </a:prstGeom>
              <a:effectLst>
                <a:glow rad="63500">
                  <a:schemeClr val="accent1">
                    <a:satMod val="175000"/>
                    <a:alpha val="40000"/>
                  </a:schemeClr>
                </a:glow>
              </a:effectLst>
            </p:spPr>
          </p:pic>
          <p:pic>
            <p:nvPicPr>
              <p:cNvPr id="32" name="Picture 31"/>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4794006" y="128547"/>
                <a:ext cx="497285" cy="589840"/>
              </a:xfrm>
              <a:prstGeom prst="rect">
                <a:avLst/>
              </a:prstGeom>
              <a:effectLst>
                <a:glow rad="63500">
                  <a:schemeClr val="accent1">
                    <a:satMod val="175000"/>
                    <a:alpha val="40000"/>
                  </a:schemeClr>
                </a:glow>
              </a:effectLst>
            </p:spPr>
          </p:pic>
          <p:pic>
            <p:nvPicPr>
              <p:cNvPr id="33" name="Picture 32" descr="hashicorp san francisco ca http www hashicorp com hello @ hashicorp ..."/>
              <p:cNvPicPr>
                <a:picLocks noChangeAspect="1"/>
              </p:cNvPicPr>
              <p:nvPr/>
            </p:nvPicPr>
            <p:blipFill>
              <a:blip r:embed="rId16"/>
              <a:stretch>
                <a:fillRect/>
              </a:stretch>
            </p:blipFill>
            <p:spPr>
              <a:xfrm>
                <a:off x="3995891" y="117722"/>
                <a:ext cx="622215" cy="622215"/>
              </a:xfrm>
              <a:prstGeom prst="rect">
                <a:avLst/>
              </a:prstGeom>
              <a:effectLst>
                <a:glow rad="63500">
                  <a:schemeClr val="accent1">
                    <a:satMod val="175000"/>
                    <a:alpha val="40000"/>
                  </a:schemeClr>
                </a:glow>
              </a:effectLst>
            </p:spPr>
          </p:pic>
        </p:grpSp>
        <p:pic>
          <p:nvPicPr>
            <p:cNvPr id="2052" name="Picture 4" descr="https://regmedia.co.uk/2015/11/27/visual_studio_code_logo.jpg?x=1200&amp;y=794"/>
            <p:cNvPicPr>
              <a:picLocks noChangeAspect="1" noChangeArrowheads="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6873" y="-262944"/>
              <a:ext cx="851476" cy="563613"/>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grpSp>
      <p:pic>
        <p:nvPicPr>
          <p:cNvPr id="42" name="Picture 2" descr="http://blog.i-evaluation.com/wp-content/uploads/2013/04/nodejs_logo.png"/>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4649579" y="2534686"/>
            <a:ext cx="3054748" cy="1527374"/>
          </a:xfrm>
          <a:prstGeom prst="rect">
            <a:avLst/>
          </a:prstGeom>
          <a:noFill/>
          <a:effectLst>
            <a:softEdge rad="0"/>
          </a:effectLst>
          <a:scene3d>
            <a:camera prst="orthographicFront"/>
            <a:lightRig rig="threePt" dir="t"/>
          </a:scene3d>
          <a:sp3d prstMaterial="matte"/>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99301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4880" y="2970086"/>
            <a:ext cx="11013281" cy="21488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3"/>
          <p:cNvSpPr/>
          <p:nvPr/>
        </p:nvSpPr>
        <p:spPr>
          <a:xfrm>
            <a:off x="754881" y="1030619"/>
            <a:ext cx="11013281" cy="833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bold" panose="020B0702040204020203" pitchFamily="34" charset="0"/>
              </a:rPr>
              <a:t>Developer &amp; Data Agility with Containers in the Cloud</a:t>
            </a:r>
          </a:p>
        </p:txBody>
      </p:sp>
      <p:sp>
        <p:nvSpPr>
          <p:cNvPr id="7" name="Rectangle 6"/>
          <p:cNvSpPr/>
          <p:nvPr/>
        </p:nvSpPr>
        <p:spPr>
          <a:xfrm>
            <a:off x="754881" y="5128017"/>
            <a:ext cx="11013281" cy="409715"/>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Microsoft Azure</a:t>
            </a:r>
          </a:p>
        </p:txBody>
      </p:sp>
      <p:sp>
        <p:nvSpPr>
          <p:cNvPr id="99" name="Title 5"/>
          <p:cNvSpPr txBox="1">
            <a:spLocks/>
          </p:cNvSpPr>
          <p:nvPr/>
        </p:nvSpPr>
        <p:spPr>
          <a:xfrm>
            <a:off x="278398" y="225804"/>
            <a:ext cx="11881410" cy="91694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1684" rtl="0" eaLnBrk="0" fontAlgn="auto" latinLnBrk="0" hangingPunct="0">
              <a:lnSpc>
                <a:spcPct val="90000"/>
              </a:lnSpc>
              <a:spcBef>
                <a:spcPct val="0"/>
              </a:spcBef>
              <a:spcAft>
                <a:spcPts val="0"/>
              </a:spcAft>
              <a:buClrTx/>
              <a:buSzTx/>
              <a:buFontTx/>
              <a:buNone/>
              <a:tabLst/>
              <a:defRPr/>
            </a:pPr>
            <a:r>
              <a:rPr kumimoji="0" lang="en-US" sz="4899" b="0" i="0" u="none" strike="noStrike" kern="1200" cap="none" spc="-102" normalizeH="0" baseline="0" noProof="0" dirty="0">
                <a:ln w="3175">
                  <a:noFill/>
                </a:ln>
                <a:solidFill>
                  <a:srgbClr val="505050"/>
                </a:solidFill>
                <a:effectLst/>
                <a:uLnTx/>
                <a:uFillTx/>
                <a:latin typeface="Segoe UI Light"/>
                <a:ea typeface="ＭＳ Ｐゴシック" charset="0"/>
                <a:cs typeface="Segoe UI" pitchFamily="34" charset="0"/>
              </a:rPr>
              <a:t>Microsoft Cloud Container Portfolio</a:t>
            </a:r>
          </a:p>
        </p:txBody>
      </p:sp>
      <p:grpSp>
        <p:nvGrpSpPr>
          <p:cNvPr id="44" name="Group 43"/>
          <p:cNvGrpSpPr/>
          <p:nvPr/>
        </p:nvGrpSpPr>
        <p:grpSpPr>
          <a:xfrm>
            <a:off x="1061930" y="1365777"/>
            <a:ext cx="2900731" cy="1569043"/>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Developers</a:t>
              </a:r>
            </a:p>
          </p:txBody>
        </p:sp>
        <p:pic>
          <p:nvPicPr>
            <p:cNvPr id="85" name="Picture 8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369626" y="5577679"/>
            <a:ext cx="3703320" cy="842100"/>
            <a:chOff x="4369626" y="5577679"/>
            <a:chExt cx="3703320" cy="842100"/>
          </a:xfrm>
        </p:grpSpPr>
        <p:pic>
          <p:nvPicPr>
            <p:cNvPr id="109" name="Picture 8" descr="https://hashicorp.com/images/blog/terraform/small-a17be924.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926515" y="5577679"/>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blip>
            <a:stretch>
              <a:fillRect/>
            </a:stretch>
          </p:blipFill>
          <p:spPr>
            <a:xfrm>
              <a:off x="6898122" y="5704297"/>
              <a:ext cx="814283" cy="328820"/>
            </a:xfrm>
            <a:prstGeom prst="rect">
              <a:avLst/>
            </a:prstGeom>
          </p:spPr>
        </p:pic>
      </p:grpSp>
      <p:grpSp>
        <p:nvGrpSpPr>
          <p:cNvPr id="54" name="Group 53"/>
          <p:cNvGrpSpPr/>
          <p:nvPr/>
        </p:nvGrpSpPr>
        <p:grpSpPr>
          <a:xfrm>
            <a:off x="8253312" y="5592501"/>
            <a:ext cx="3703320" cy="827278"/>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522122" y="1376887"/>
            <a:ext cx="3641348" cy="1593832"/>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Operations</a:t>
              </a:r>
            </a:p>
          </p:txBody>
        </p:sp>
        <p:pic>
          <p:nvPicPr>
            <p:cNvPr id="101" name="Picture 100"/>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screen">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screen">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screen">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OMS</a:t>
                </a:r>
              </a:p>
            </p:txBody>
          </p:sp>
        </p:grpSp>
        <p:pic>
          <p:nvPicPr>
            <p:cNvPr id="125" name="Picture 8" descr="https://hashicorp.com/images/blog/terraform/small-a17be924.png"/>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8523179" y="1382884"/>
            <a:ext cx="3079761" cy="1345994"/>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Data scientists</a:t>
              </a:r>
            </a:p>
          </p:txBody>
        </p:sp>
        <p:pic>
          <p:nvPicPr>
            <p:cNvPr id="93" name="Picture 92"/>
            <p:cNvPicPr>
              <a:picLocks noChangeAspect="1"/>
            </p:cNvPicPr>
            <p:nvPr/>
          </p:nvPicPr>
          <p:blipFill>
            <a:blip r:embed="rId26" cstate="screen">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screen">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screen">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73587" y="5596819"/>
            <a:ext cx="3703320" cy="822960"/>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Workload portability</a:t>
              </a:r>
            </a:p>
          </p:txBody>
        </p:sp>
        <p:pic>
          <p:nvPicPr>
            <p:cNvPr id="123" name="Picture 2"/>
            <p:cNvPicPr>
              <a:picLocks noChangeAspect="1" noChangeArrowheads="1"/>
            </p:cNvPicPr>
            <p:nvPr/>
          </p:nvPicPr>
          <p:blipFill>
            <a:blip r:embed="rId32" cstate="screen">
              <a:extLst>
                <a:ext uri="{28A0092B-C50C-407E-A947-70E740481C1C}">
                  <a14:useLocalDpi xmlns:a14="http://schemas.microsoft.com/office/drawing/2010/main" val="0"/>
                </a:ext>
              </a:extLst>
            </a:blip>
            <a:stretch>
              <a:fillRect/>
            </a:stretch>
          </p:blipFill>
          <p:spPr bwMode="auto">
            <a:xfrm>
              <a:off x="1125638" y="5630402"/>
              <a:ext cx="483638" cy="483638"/>
            </a:xfrm>
            <a:prstGeom prst="rect">
              <a:avLst/>
            </a:prstGeom>
            <a:extLst>
              <a:ext uri="{909E8E84-426E-40dd-AFC4-6F175D3DCCD1}">
                <a14:hiddenFill xmlns:a14="http://schemas.microsoft.com/office/drawing/2010/main" xmlns="">
                  <a:solidFill>
                    <a:srgbClr val="FFFFFF"/>
                  </a:solidFill>
                </a14:hiddenFill>
              </a:ext>
            </a:extLst>
          </p:spPr>
        </p:pic>
        <p:pic>
          <p:nvPicPr>
            <p:cNvPr id="3088" name="Picture 16" descr="https://avatars3.githubusercontent.com/u/12563465?v=3&amp;s=200"/>
            <p:cNvPicPr>
              <a:picLocks noChangeAspect="1" noChangeArrowheads="1"/>
            </p:cNvPicPr>
            <p:nvPr/>
          </p:nvPicPr>
          <p:blipFill>
            <a:blip r:embed="rId33" cstate="screen">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4" cstate="screen">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3140239" y="3057773"/>
            <a:ext cx="2687675" cy="2011680"/>
            <a:chOff x="3030043" y="3057773"/>
            <a:chExt cx="2687675" cy="2011680"/>
          </a:xfrm>
        </p:grpSpPr>
        <p:grpSp>
          <p:nvGrpSpPr>
            <p:cNvPr id="51" name="Group 50"/>
            <p:cNvGrpSpPr/>
            <p:nvPr/>
          </p:nvGrpSpPr>
          <p:grpSpPr>
            <a:xfrm>
              <a:off x="3030043" y="3057773"/>
              <a:ext cx="2687675" cy="2011680"/>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pic>
          <p:nvPicPr>
            <p:cNvPr id="114" name="Picture 2"/>
            <p:cNvPicPr>
              <a:picLocks noChangeAspect="1" noChangeArrowheads="1"/>
            </p:cNvPicPr>
            <p:nvPr/>
          </p:nvPicPr>
          <p:blipFill>
            <a:blip r:embed="rId35" cstate="screen">
              <a:biLevel thresh="75000"/>
              <a:extLst>
                <a:ext uri="{28A0092B-C50C-407E-A947-70E740481C1C}">
                  <a14:useLocalDpi xmlns:a14="http://schemas.microsoft.com/office/drawing/2010/main" val="0"/>
                </a:ext>
              </a:extLst>
            </a:blip>
            <a:stretch>
              <a:fillRect/>
            </a:stretch>
          </p:blipFill>
          <p:spPr bwMode="auto">
            <a:xfrm>
              <a:off x="3235212" y="4341953"/>
              <a:ext cx="608427" cy="608427"/>
            </a:xfrm>
            <a:prstGeom prst="rect">
              <a:avLst/>
            </a:prstGeom>
            <a:extLst>
              <a:ext uri="{909E8E84-426E-40dd-AFC4-6F175D3DCCD1}">
                <a14:hiddenFill xmlns:a14="http://schemas.microsoft.com/office/drawing/2010/main" xmlns="">
                  <a:solidFill>
                    <a:srgbClr val="FFFFFF"/>
                  </a:solidFill>
                </a14:hiddenFill>
              </a:ext>
            </a:extLst>
          </p:spPr>
        </p:pic>
        <p:pic>
          <p:nvPicPr>
            <p:cNvPr id="3086" name="Picture 14" descr="https://rhelblog.files.wordpress.com/2015/11/openshift_enterprise_vertical_rgb.png"/>
            <p:cNvPicPr>
              <a:picLocks noChangeAspect="1" noChangeArrowheads="1"/>
            </p:cNvPicPr>
            <p:nvPr/>
          </p:nvPicPr>
          <p:blipFill>
            <a:blip r:embed="rId36" cstate="screen">
              <a:biLevel thresh="75000"/>
              <a:extLst>
                <a:ext uri="{28A0092B-C50C-407E-A947-70E740481C1C}">
                  <a14:useLocalDpi xmlns:a14="http://schemas.microsoft.com/office/drawing/2010/main" val="0"/>
                </a:ext>
              </a:extLst>
            </a:blip>
            <a:srcRect/>
            <a:stretch>
              <a:fillRect/>
            </a:stretch>
          </p:blipFill>
          <p:spPr bwMode="auto">
            <a:xfrm>
              <a:off x="4042871" y="4351163"/>
              <a:ext cx="428336" cy="586412"/>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gabrtv.github.io/deis-dockercon-2014/img/DeisLogo.png"/>
            <p:cNvPicPr>
              <a:picLocks noChangeAspect="1" noChangeArrowheads="1"/>
            </p:cNvPicPr>
            <p:nvPr/>
          </p:nvPicPr>
          <p:blipFill>
            <a:blip r:embed="rId37" cstate="screen">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4624159" y="4489671"/>
              <a:ext cx="880911" cy="259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6316334" y="3057773"/>
            <a:ext cx="2804918" cy="2011680"/>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Container Service</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8"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94" name="Picture 22" descr="https://azurecomcdn.azureedge.net/cvt-9dec20136a2d6657f9348c8cdd789f47f3a0bc04ef495ad8d75c8cd171adbe0a/images/page/services/container-service/03-scale.png"/>
            <p:cNvPicPr>
              <a:picLocks noChangeAspect="1" noChangeArrowheads="1"/>
            </p:cNvPicPr>
            <p:nvPr/>
          </p:nvPicPr>
          <p:blipFill>
            <a:blip r:embed="rId39" cstate="screen">
              <a:biLevel thresh="50000"/>
              <a:extLst>
                <a:ext uri="{28A0092B-C50C-407E-A947-70E740481C1C}">
                  <a14:useLocalDpi xmlns:a14="http://schemas.microsoft.com/office/drawing/2010/main" val="0"/>
                </a:ext>
              </a:extLst>
            </a:blip>
            <a:srcRect/>
            <a:stretch>
              <a:fillRect/>
            </a:stretch>
          </p:blipFill>
          <p:spPr bwMode="auto">
            <a:xfrm>
              <a:off x="7492780" y="4303037"/>
              <a:ext cx="1130986" cy="377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8398" y="5374105"/>
            <a:ext cx="11468783" cy="1516966"/>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5" name="Picture 14"/>
            <p:cNvPicPr>
              <a:picLocks noChangeAspect="1"/>
            </p:cNvPicPr>
            <p:nvPr/>
          </p:nvPicPr>
          <p:blipFill>
            <a:blip r:embed="rId17">
              <a:clrChange>
                <a:clrFrom>
                  <a:srgbClr val="FFFFFF"/>
                </a:clrFrom>
                <a:clrTo>
                  <a:srgbClr val="FFFFFF">
                    <a:alpha val="0"/>
                  </a:srgbClr>
                </a:clrTo>
              </a:clrChange>
            </a:blip>
            <a:stretch>
              <a:fillRect/>
            </a:stretch>
          </p:blipFill>
          <p:spPr>
            <a:xfrm>
              <a:off x="7009395" y="6481355"/>
              <a:ext cx="1105949" cy="403365"/>
            </a:xfrm>
            <a:prstGeom prst="rect">
              <a:avLst/>
            </a:prstGeom>
          </p:spPr>
        </p:pic>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Windows Server (preview)</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Azure Stack (roadmap)</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8" name="Group 37"/>
          <p:cNvGrpSpPr/>
          <p:nvPr/>
        </p:nvGrpSpPr>
        <p:grpSpPr>
          <a:xfrm>
            <a:off x="1014591" y="3057773"/>
            <a:ext cx="1670369" cy="2011680"/>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40" cstate="screen">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581267" y="3055930"/>
            <a:ext cx="2023709" cy="2011680"/>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41" cstate="screen">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42" cstate="screen">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43" cstate="screen">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42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Partner solutions that address management challenges of containers</a:t>
              </a:r>
            </a:p>
          </p:txBody>
        </p:sp>
      </p:grpSp>
    </p:spTree>
    <p:extLst>
      <p:ext uri="{BB962C8B-B14F-4D97-AF65-F5344CB8AC3E}">
        <p14:creationId xmlns:p14="http://schemas.microsoft.com/office/powerpoint/2010/main" val="3527680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childTnLst>
                          </p:cTn>
                        </p:par>
                        <p:par>
                          <p:cTn id="43" fill="hold">
                            <p:stCondLst>
                              <p:cond delay="4000"/>
                            </p:stCondLst>
                            <p:childTnLst>
                              <p:par>
                                <p:cTn id="44" presetID="10" presetClass="entr" presetSubtype="0" fill="hold"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childTnLst>
                          </p:cTn>
                        </p:par>
                        <p:par>
                          <p:cTn id="47" fill="hold">
                            <p:stCondLst>
                              <p:cond delay="4500"/>
                            </p:stCondLst>
                            <p:childTnLst>
                              <p:par>
                                <p:cTn id="48" presetID="10" presetClass="entr" presetSubtype="0"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5500"/>
                            </p:stCondLst>
                            <p:childTnLst>
                              <p:par>
                                <p:cTn id="56" presetID="10" presetClass="entr" presetSubtype="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Mobile Services</a:t>
            </a:r>
          </a:p>
        </p:txBody>
      </p:sp>
      <p:pic>
        <p:nvPicPr>
          <p:cNvPr id="67" name="Picture 66"/>
          <p:cNvPicPr>
            <a:picLocks noChangeAspect="1"/>
          </p:cNvPicPr>
          <p:nvPr/>
        </p:nvPicPr>
        <p:blipFill>
          <a:blip r:embed="rId3"/>
          <a:stretch>
            <a:fillRect/>
          </a:stretch>
        </p:blipFill>
        <p:spPr>
          <a:xfrm>
            <a:off x="879049" y="1515538"/>
            <a:ext cx="10913980" cy="4892211"/>
          </a:xfrm>
          <a:prstGeom prst="rect">
            <a:avLst/>
          </a:prstGeom>
        </p:spPr>
      </p:pic>
    </p:spTree>
    <p:extLst>
      <p:ext uri="{BB962C8B-B14F-4D97-AF65-F5344CB8AC3E}">
        <p14:creationId xmlns:p14="http://schemas.microsoft.com/office/powerpoint/2010/main" val="16815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Title 1"/>
          <p:cNvSpPr>
            <a:spLocks noGrp="1"/>
          </p:cNvSpPr>
          <p:nvPr>
            <p:ph type="title"/>
          </p:nvPr>
        </p:nvSpPr>
        <p:spPr>
          <a:xfrm>
            <a:off x="274639" y="295274"/>
            <a:ext cx="11889564" cy="917575"/>
          </a:xfrm>
        </p:spPr>
        <p:txBody>
          <a:bodyPr/>
          <a:lstStyle/>
          <a:p>
            <a:r>
              <a:rPr lang="en-US" dirty="0"/>
              <a:t>Application Insights: Key capabilities</a:t>
            </a:r>
          </a:p>
        </p:txBody>
      </p:sp>
      <p:grpSp>
        <p:nvGrpSpPr>
          <p:cNvPr id="29" name="Group 28"/>
          <p:cNvGrpSpPr/>
          <p:nvPr/>
        </p:nvGrpSpPr>
        <p:grpSpPr>
          <a:xfrm>
            <a:off x="240831" y="1681198"/>
            <a:ext cx="3853907" cy="5119408"/>
            <a:chOff x="240831" y="1681198"/>
            <a:chExt cx="3853907" cy="5119408"/>
          </a:xfrm>
        </p:grpSpPr>
        <p:sp>
          <p:nvSpPr>
            <p:cNvPr id="403" name="Rectangle 402"/>
            <p:cNvSpPr/>
            <p:nvPr/>
          </p:nvSpPr>
          <p:spPr bwMode="auto">
            <a:xfrm>
              <a:off x="240831" y="1681198"/>
              <a:ext cx="3853907" cy="511940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80" name="Rectangle 79"/>
            <p:cNvSpPr/>
            <p:nvPr/>
          </p:nvSpPr>
          <p:spPr>
            <a:xfrm>
              <a:off x="577770" y="2968032"/>
              <a:ext cx="3149778" cy="3046988"/>
            </a:xfrm>
            <a:prstGeom prst="rect">
              <a:avLst/>
            </a:prstGeom>
          </p:spPr>
          <p:txBody>
            <a:bodyPr wrap="square">
              <a:spAutoFit/>
            </a:bodyPr>
            <a:lstStyle/>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360⁰ view across availability, performance, and usage</a:t>
              </a: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Fast and powerful diagnostics and usage insights </a:t>
              </a: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Built-in analytics for any app </a:t>
              </a:r>
              <a:br>
                <a:rPr kumimoji="0" lang="en-US" sz="1800" b="0" i="0" u="none" strike="noStrike" kern="0" cap="none" spc="0" normalizeH="0" baseline="0" noProof="0" dirty="0">
                  <a:ln>
                    <a:noFill/>
                  </a:ln>
                  <a:solidFill>
                    <a:schemeClr val="bg1"/>
                  </a:solidFill>
                  <a:effectLst/>
                  <a:uLnTx/>
                  <a:uFillTx/>
                </a:rPr>
              </a:br>
              <a:endParaRPr kumimoji="0" lang="en-US" sz="1800" b="0" i="0" u="none" strike="noStrike" kern="0" cap="none" spc="0" normalizeH="0" baseline="0" noProof="0" dirty="0">
                <a:ln>
                  <a:noFill/>
                </a:ln>
                <a:solidFill>
                  <a:schemeClr val="bg1"/>
                </a:solidFill>
                <a:effectLst/>
                <a:uLnTx/>
                <a:uFillTx/>
              </a:endParaRPr>
            </a:p>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p:txBody>
        </p:sp>
        <p:sp>
          <p:nvSpPr>
            <p:cNvPr id="2" name="TextBox 1"/>
            <p:cNvSpPr txBox="1"/>
            <p:nvPr/>
          </p:nvSpPr>
          <p:spPr>
            <a:xfrm>
              <a:off x="441028" y="1745008"/>
              <a:ext cx="2971800"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Visibility, insights, and analytics</a:t>
              </a:r>
            </a:p>
          </p:txBody>
        </p:sp>
      </p:grpSp>
      <p:grpSp>
        <p:nvGrpSpPr>
          <p:cNvPr id="31" name="Group 30"/>
          <p:cNvGrpSpPr/>
          <p:nvPr/>
        </p:nvGrpSpPr>
        <p:grpSpPr>
          <a:xfrm>
            <a:off x="8276488" y="1681198"/>
            <a:ext cx="3853907" cy="5119408"/>
            <a:chOff x="8276488" y="1681198"/>
            <a:chExt cx="3853907" cy="5119408"/>
          </a:xfrm>
        </p:grpSpPr>
        <p:sp>
          <p:nvSpPr>
            <p:cNvPr id="414" name="Rectangle 413"/>
            <p:cNvSpPr/>
            <p:nvPr/>
          </p:nvSpPr>
          <p:spPr bwMode="auto">
            <a:xfrm>
              <a:off x="8276488" y="1681198"/>
              <a:ext cx="3853907" cy="51194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353" name="Rectangle 352"/>
            <p:cNvSpPr/>
            <p:nvPr/>
          </p:nvSpPr>
          <p:spPr>
            <a:xfrm>
              <a:off x="8541328" y="2694520"/>
              <a:ext cx="3315710" cy="590931"/>
            </a:xfrm>
            <a:prstGeom prst="rect">
              <a:avLst/>
            </a:prstGeom>
          </p:spPr>
          <p:txBody>
            <a:bodyPr wrap="square">
              <a:spAutoFit/>
            </a:bodyPr>
            <a:lstStyle/>
            <a:p>
              <a:pPr marL="285750" marR="0" lvl="0" indent="-285750" defTabSz="91440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Instrument your node site with Application Insights!</a:t>
              </a:r>
            </a:p>
          </p:txBody>
        </p:sp>
        <p:sp>
          <p:nvSpPr>
            <p:cNvPr id="354" name="Rectangle 353"/>
            <p:cNvSpPr/>
            <p:nvPr/>
          </p:nvSpPr>
          <p:spPr>
            <a:xfrm>
              <a:off x="8695443" y="4399925"/>
              <a:ext cx="2929623" cy="1754326"/>
            </a:xfrm>
            <a:prstGeom prst="rect">
              <a:avLst/>
            </a:prstGeom>
            <a:solidFill>
              <a:schemeClr val="bg1"/>
            </a:solidFill>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var appInsights = require("applicationinsights");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appInsights.setup("&lt;instrumentation_key&gt;").start();</a:t>
              </a:r>
              <a:endParaRPr kumimoji="0" lang="en-US" sz="1800" b="0" i="0" u="none" strike="noStrike" kern="0" cap="none" spc="0" normalizeH="0" baseline="0" noProof="0" dirty="0">
                <a:ln>
                  <a:noFill/>
                </a:ln>
                <a:solidFill>
                  <a:srgbClr val="505050"/>
                </a:solidFill>
                <a:effectLst/>
                <a:uLnTx/>
                <a:uFillTx/>
              </a:endParaRPr>
            </a:p>
          </p:txBody>
        </p:sp>
        <p:sp>
          <p:nvSpPr>
            <p:cNvPr id="355" name="Rectangle 354"/>
            <p:cNvSpPr/>
            <p:nvPr/>
          </p:nvSpPr>
          <p:spPr>
            <a:xfrm>
              <a:off x="8695443" y="3567735"/>
              <a:ext cx="2929623" cy="646331"/>
            </a:xfrm>
            <a:prstGeom prst="rect">
              <a:avLst/>
            </a:prstGeom>
            <a:solidFill>
              <a:schemeClr val="bg1"/>
            </a:solidFill>
            <a:effectLst/>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highlight>
                    <a:srgbClr val="FFFFFF"/>
                  </a:highlight>
                  <a:uLnTx/>
                  <a:uFillTx/>
                  <a:latin typeface="Consolas" panose="020B0609020204030204" pitchFamily="49" charset="0"/>
                </a:rPr>
                <a:t>$ npm install applicationinsights</a:t>
              </a:r>
              <a:endParaRPr kumimoji="0" lang="en-US" sz="1800" b="0" i="0" u="none" strike="noStrike" kern="0" cap="none" spc="0" normalizeH="0" baseline="0" noProof="0" dirty="0">
                <a:ln>
                  <a:noFill/>
                </a:ln>
                <a:solidFill>
                  <a:srgbClr val="505050"/>
                </a:solidFill>
                <a:effectLst/>
                <a:uLnTx/>
                <a:uFillTx/>
              </a:endParaRPr>
            </a:p>
          </p:txBody>
        </p:sp>
        <p:sp>
          <p:nvSpPr>
            <p:cNvPr id="357" name="TextBox 356"/>
            <p:cNvSpPr txBox="1"/>
            <p:nvPr/>
          </p:nvSpPr>
          <p:spPr>
            <a:xfrm>
              <a:off x="8424085" y="1745008"/>
              <a:ext cx="305942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Node.JS</a:t>
              </a:r>
            </a:p>
          </p:txBody>
        </p:sp>
        <p:sp>
          <p:nvSpPr>
            <p:cNvPr id="5" name="Rectangle 4"/>
            <p:cNvSpPr/>
            <p:nvPr/>
          </p:nvSpPr>
          <p:spPr>
            <a:xfrm>
              <a:off x="8375184" y="6392862"/>
              <a:ext cx="3755211" cy="244682"/>
            </a:xfrm>
            <a:prstGeom prst="rect">
              <a:avLst/>
            </a:prstGeom>
          </p:spPr>
          <p:txBody>
            <a:bodyPr wrap="square">
              <a:spAutoFit/>
            </a:bodyPr>
            <a:lstStyle/>
            <a:p>
              <a:pPr marL="0" marR="0" lvl="0" indent="0" algn="r" defTabSz="914400" eaLnBrk="1" fontAlgn="auto" latinLnBrk="0" hangingPunct="1">
                <a:lnSpc>
                  <a:spcPct val="90000"/>
                </a:lnSpc>
                <a:spcBef>
                  <a:spcPts val="0"/>
                </a:spcBef>
                <a:spcAft>
                  <a:spcPts val="1200"/>
                </a:spcAft>
                <a:buClrTx/>
                <a:buSzTx/>
                <a:buFontTx/>
                <a:buNone/>
                <a:tabLst/>
                <a:defRPr/>
              </a:pPr>
              <a:r>
                <a:rPr kumimoji="0" lang="en-US" sz="1100" b="0" i="0" u="none" strike="noStrike" kern="0" cap="none" spc="0" normalizeH="0" baseline="0" noProof="0" dirty="0">
                  <a:ln>
                    <a:noFill/>
                  </a:ln>
                  <a:solidFill>
                    <a:schemeClr val="bg1"/>
                  </a:solidFill>
                  <a:effectLst/>
                  <a:uLnTx/>
                  <a:uFillTx/>
                </a:rPr>
                <a:t>Microsoft/ApplicationInsights-node.js  </a:t>
              </a:r>
            </a:p>
          </p:txBody>
        </p:sp>
      </p:grpSp>
      <p:grpSp>
        <p:nvGrpSpPr>
          <p:cNvPr id="30" name="Group 29"/>
          <p:cNvGrpSpPr/>
          <p:nvPr/>
        </p:nvGrpSpPr>
        <p:grpSpPr>
          <a:xfrm>
            <a:off x="4258660" y="1681198"/>
            <a:ext cx="3853907" cy="5119408"/>
            <a:chOff x="4258660" y="1681198"/>
            <a:chExt cx="3853907" cy="5119408"/>
          </a:xfrm>
        </p:grpSpPr>
        <p:sp>
          <p:nvSpPr>
            <p:cNvPr id="413" name="Rectangle 412"/>
            <p:cNvSpPr/>
            <p:nvPr/>
          </p:nvSpPr>
          <p:spPr bwMode="auto">
            <a:xfrm>
              <a:off x="4258660" y="1681198"/>
              <a:ext cx="3853907" cy="5119408"/>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dirty="0">
                <a:ln>
                  <a:noFill/>
                </a:ln>
                <a:solidFill>
                  <a:schemeClr val="tx2"/>
                </a:solidFill>
                <a:effectLst/>
                <a:uLnTx/>
                <a:uFillTx/>
                <a:latin typeface="+mj-lt"/>
                <a:ea typeface="Segoe UI" pitchFamily="34" charset="0"/>
                <a:cs typeface="Segoe UI" pitchFamily="34" charset="0"/>
              </a:endParaRPr>
            </a:p>
          </p:txBody>
        </p:sp>
        <p:sp>
          <p:nvSpPr>
            <p:cNvPr id="356" name="TextBox 355"/>
            <p:cNvSpPr txBox="1"/>
            <p:nvPr/>
          </p:nvSpPr>
          <p:spPr>
            <a:xfrm>
              <a:off x="4408516" y="1745008"/>
              <a:ext cx="3059424" cy="9602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Sources of telemetry</a:t>
              </a:r>
            </a:p>
          </p:txBody>
        </p:sp>
        <p:grpSp>
          <p:nvGrpSpPr>
            <p:cNvPr id="28" name="Group 27"/>
            <p:cNvGrpSpPr/>
            <p:nvPr/>
          </p:nvGrpSpPr>
          <p:grpSpPr>
            <a:xfrm>
              <a:off x="4776141" y="3121493"/>
              <a:ext cx="2691799" cy="2996603"/>
              <a:chOff x="4776141" y="3121493"/>
              <a:chExt cx="2691799" cy="2996603"/>
            </a:xfrm>
          </p:grpSpPr>
          <p:cxnSp>
            <p:nvCxnSpPr>
              <p:cNvPr id="360" name="Straight Connector 359"/>
              <p:cNvCxnSpPr/>
              <p:nvPr/>
            </p:nvCxnSpPr>
            <p:spPr>
              <a:xfrm>
                <a:off x="6619689" y="4813355"/>
                <a:ext cx="0" cy="267595"/>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349670" y="4811028"/>
                <a:ext cx="1179350" cy="750121"/>
                <a:chOff x="5349670" y="4811028"/>
                <a:chExt cx="1179350" cy="1138442"/>
              </a:xfrm>
            </p:grpSpPr>
            <p:cxnSp>
              <p:nvCxnSpPr>
                <p:cNvPr id="359" name="Straight Connector 358"/>
                <p:cNvCxnSpPr/>
                <p:nvPr/>
              </p:nvCxnSpPr>
              <p:spPr>
                <a:xfrm>
                  <a:off x="6529020" y="5220683"/>
                  <a:ext cx="0" cy="680931"/>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5349670" y="4813355"/>
                  <a:ext cx="0" cy="1136115"/>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H="1">
                  <a:off x="5972183" y="4811028"/>
                  <a:ext cx="3494" cy="1117518"/>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bwMode="auto">
              <a:xfrm>
                <a:off x="4974363" y="4910190"/>
                <a:ext cx="2493577" cy="412569"/>
              </a:xfrm>
              <a:prstGeom prst="rect">
                <a:avLst/>
              </a:prstGeom>
              <a:solidFill>
                <a:srgbClr val="0031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6" name="Elbow Connector 375"/>
              <p:cNvCxnSpPr/>
              <p:nvPr/>
            </p:nvCxnSpPr>
            <p:spPr>
              <a:xfrm rot="5400000" flipH="1" flipV="1">
                <a:off x="5062922" y="3563298"/>
                <a:ext cx="628182" cy="493318"/>
              </a:xfrm>
              <a:prstGeom prst="bentConnector3">
                <a:avLst>
                  <a:gd name="adj1" fmla="val 54330"/>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Elbow Connector 376"/>
              <p:cNvCxnSpPr/>
              <p:nvPr/>
            </p:nvCxnSpPr>
            <p:spPr>
              <a:xfrm rot="16200000" flipH="1">
                <a:off x="4879585" y="3588552"/>
                <a:ext cx="332470" cy="169070"/>
              </a:xfrm>
              <a:prstGeom prst="bentConnector3">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V="1">
                <a:off x="5623671" y="3769277"/>
                <a:ext cx="1296537" cy="8536"/>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6920208" y="3624184"/>
                <a:ext cx="0" cy="150390"/>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6291446" y="3624184"/>
                <a:ext cx="0" cy="145092"/>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Elbow Connector 380"/>
              <p:cNvCxnSpPr/>
              <p:nvPr/>
            </p:nvCxnSpPr>
            <p:spPr>
              <a:xfrm rot="16200000" flipH="1">
                <a:off x="6012547" y="3809144"/>
                <a:ext cx="133904" cy="1872131"/>
              </a:xfrm>
              <a:prstGeom prst="bentConnector2">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5731283"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6189813"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7013137" y="4813355"/>
                <a:ext cx="0" cy="98317"/>
              </a:xfrm>
              <a:prstGeom prst="line">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0" name="Picture 409"/>
              <p:cNvPicPr>
                <a:picLocks noChangeAspect="1"/>
              </p:cNvPicPr>
              <p:nvPr/>
            </p:nvPicPr>
            <p:blipFill>
              <a:blip r:embed="rId3"/>
              <a:stretch>
                <a:fillRect/>
              </a:stretch>
            </p:blipFill>
            <p:spPr>
              <a:xfrm>
                <a:off x="6298301" y="4099282"/>
                <a:ext cx="501271" cy="593565"/>
              </a:xfrm>
              <a:prstGeom prst="rect">
                <a:avLst/>
              </a:prstGeom>
              <a:noFill/>
            </p:spPr>
          </p:pic>
          <p:cxnSp>
            <p:nvCxnSpPr>
              <p:cNvPr id="412" name="Straight Arrow Connector 411"/>
              <p:cNvCxnSpPr/>
              <p:nvPr/>
            </p:nvCxnSpPr>
            <p:spPr>
              <a:xfrm flipV="1">
                <a:off x="5410817" y="4407476"/>
                <a:ext cx="837723" cy="1"/>
              </a:xfrm>
              <a:prstGeom prst="straightConnector1">
                <a:avLst/>
              </a:prstGeom>
              <a:noFill/>
              <a:ln w="25400" cap="flat" cmpd="sng" algn="ctr">
                <a:solidFill>
                  <a:srgbClr val="FFFFFF"/>
                </a:solidFill>
                <a:prstDash val="solid"/>
                <a:headEnd type="none" w="med" len="med"/>
                <a:tailEnd type="triangle" w="med" len="med"/>
              </a:ln>
              <a:effectLst/>
            </p:spPr>
          </p:cxnSp>
          <p:pic>
            <p:nvPicPr>
              <p:cNvPr id="6" name="Picture 5"/>
              <p:cNvPicPr>
                <a:picLocks noChangeAspect="1"/>
              </p:cNvPicPr>
              <p:nvPr/>
            </p:nvPicPr>
            <p:blipFill>
              <a:blip r:embed="rId4"/>
              <a:stretch>
                <a:fillRect/>
              </a:stretch>
            </p:blipFill>
            <p:spPr>
              <a:xfrm>
                <a:off x="5126144" y="5537375"/>
                <a:ext cx="447051" cy="580721"/>
              </a:xfrm>
              <a:prstGeom prst="rect">
                <a:avLst/>
              </a:prstGeom>
            </p:spPr>
          </p:pic>
          <p:pic>
            <p:nvPicPr>
              <p:cNvPr id="415" name="Picture 414"/>
              <p:cNvPicPr>
                <a:picLocks noChangeAspect="1"/>
              </p:cNvPicPr>
              <p:nvPr/>
            </p:nvPicPr>
            <p:blipFill>
              <a:blip r:embed="rId4"/>
              <a:stretch>
                <a:fillRect/>
              </a:stretch>
            </p:blipFill>
            <p:spPr>
              <a:xfrm>
                <a:off x="5740497" y="5537375"/>
                <a:ext cx="447051" cy="580721"/>
              </a:xfrm>
              <a:prstGeom prst="rect">
                <a:avLst/>
              </a:prstGeom>
            </p:spPr>
          </p:pic>
          <p:pic>
            <p:nvPicPr>
              <p:cNvPr id="416" name="Picture 415"/>
              <p:cNvPicPr>
                <a:picLocks noChangeAspect="1"/>
              </p:cNvPicPr>
              <p:nvPr/>
            </p:nvPicPr>
            <p:blipFill>
              <a:blip r:embed="rId4"/>
              <a:stretch>
                <a:fillRect/>
              </a:stretch>
            </p:blipFill>
            <p:spPr>
              <a:xfrm>
                <a:off x="6312627" y="5537375"/>
                <a:ext cx="447051" cy="580721"/>
              </a:xfrm>
              <a:prstGeom prst="rect">
                <a:avLst/>
              </a:prstGeom>
            </p:spPr>
          </p:pic>
          <p:grpSp>
            <p:nvGrpSpPr>
              <p:cNvPr id="7" name="Group 6"/>
              <p:cNvGrpSpPr/>
              <p:nvPr/>
            </p:nvGrpSpPr>
            <p:grpSpPr>
              <a:xfrm>
                <a:off x="5042488" y="4910190"/>
                <a:ext cx="2153267" cy="404810"/>
                <a:chOff x="5042488" y="4910190"/>
                <a:chExt cx="2153267" cy="404810"/>
              </a:xfrm>
            </p:grpSpPr>
            <p:pic>
              <p:nvPicPr>
                <p:cNvPr id="417" name="Picture 416"/>
                <p:cNvPicPr>
                  <a:picLocks noChangeAspect="1"/>
                </p:cNvPicPr>
                <p:nvPr/>
              </p:nvPicPr>
              <p:blipFill>
                <a:blip r:embed="rId4"/>
                <a:stretch>
                  <a:fillRect/>
                </a:stretch>
              </p:blipFill>
              <p:spPr>
                <a:xfrm>
                  <a:off x="5042488" y="4910190"/>
                  <a:ext cx="311631" cy="404810"/>
                </a:xfrm>
                <a:prstGeom prst="rect">
                  <a:avLst/>
                </a:prstGeom>
              </p:spPr>
            </p:pic>
            <p:pic>
              <p:nvPicPr>
                <p:cNvPr id="418" name="Picture 417"/>
                <p:cNvPicPr>
                  <a:picLocks noChangeAspect="1"/>
                </p:cNvPicPr>
                <p:nvPr/>
              </p:nvPicPr>
              <p:blipFill>
                <a:blip r:embed="rId4"/>
                <a:stretch>
                  <a:fillRect/>
                </a:stretch>
              </p:blipFill>
              <p:spPr>
                <a:xfrm>
                  <a:off x="5410815" y="4910190"/>
                  <a:ext cx="311631" cy="404810"/>
                </a:xfrm>
                <a:prstGeom prst="rect">
                  <a:avLst/>
                </a:prstGeom>
              </p:spPr>
            </p:pic>
            <p:pic>
              <p:nvPicPr>
                <p:cNvPr id="419" name="Picture 418"/>
                <p:cNvPicPr>
                  <a:picLocks noChangeAspect="1"/>
                </p:cNvPicPr>
                <p:nvPr/>
              </p:nvPicPr>
              <p:blipFill>
                <a:blip r:embed="rId4"/>
                <a:stretch>
                  <a:fillRect/>
                </a:stretch>
              </p:blipFill>
              <p:spPr>
                <a:xfrm>
                  <a:off x="5779142" y="4910190"/>
                  <a:ext cx="311631" cy="404810"/>
                </a:xfrm>
                <a:prstGeom prst="rect">
                  <a:avLst/>
                </a:prstGeom>
              </p:spPr>
            </p:pic>
            <p:pic>
              <p:nvPicPr>
                <p:cNvPr id="420" name="Picture 419"/>
                <p:cNvPicPr>
                  <a:picLocks noChangeAspect="1"/>
                </p:cNvPicPr>
                <p:nvPr/>
              </p:nvPicPr>
              <p:blipFill>
                <a:blip r:embed="rId4"/>
                <a:stretch>
                  <a:fillRect/>
                </a:stretch>
              </p:blipFill>
              <p:spPr>
                <a:xfrm>
                  <a:off x="6147469" y="4910190"/>
                  <a:ext cx="311631" cy="404810"/>
                </a:xfrm>
                <a:prstGeom prst="rect">
                  <a:avLst/>
                </a:prstGeom>
              </p:spPr>
            </p:pic>
            <p:pic>
              <p:nvPicPr>
                <p:cNvPr id="421" name="Picture 420"/>
                <p:cNvPicPr>
                  <a:picLocks noChangeAspect="1"/>
                </p:cNvPicPr>
                <p:nvPr/>
              </p:nvPicPr>
              <p:blipFill>
                <a:blip r:embed="rId4"/>
                <a:stretch>
                  <a:fillRect/>
                </a:stretch>
              </p:blipFill>
              <p:spPr>
                <a:xfrm>
                  <a:off x="6515796" y="4910190"/>
                  <a:ext cx="311631" cy="404810"/>
                </a:xfrm>
                <a:prstGeom prst="rect">
                  <a:avLst/>
                </a:prstGeom>
              </p:spPr>
            </p:pic>
            <p:pic>
              <p:nvPicPr>
                <p:cNvPr id="422" name="Picture 421"/>
                <p:cNvPicPr>
                  <a:picLocks noChangeAspect="1"/>
                </p:cNvPicPr>
                <p:nvPr/>
              </p:nvPicPr>
              <p:blipFill>
                <a:blip r:embed="rId4"/>
                <a:stretch>
                  <a:fillRect/>
                </a:stretch>
              </p:blipFill>
              <p:spPr>
                <a:xfrm>
                  <a:off x="6884124" y="4910190"/>
                  <a:ext cx="311631" cy="404810"/>
                </a:xfrm>
                <a:prstGeom prst="rect">
                  <a:avLst/>
                </a:prstGeom>
              </p:spPr>
            </p:pic>
          </p:grpSp>
          <p:pic>
            <p:nvPicPr>
              <p:cNvPr id="423" name="Picture 422"/>
              <p:cNvPicPr>
                <a:picLocks noChangeAspect="1"/>
              </p:cNvPicPr>
              <p:nvPr/>
            </p:nvPicPr>
            <p:blipFill>
              <a:blip r:embed="rId4"/>
              <a:stretch>
                <a:fillRect/>
              </a:stretch>
            </p:blipFill>
            <p:spPr>
              <a:xfrm>
                <a:off x="4919907" y="4132382"/>
                <a:ext cx="447051" cy="580721"/>
              </a:xfrm>
              <a:prstGeom prst="rect">
                <a:avLst/>
              </a:prstGeom>
            </p:spPr>
          </p:pic>
          <p:grpSp>
            <p:nvGrpSpPr>
              <p:cNvPr id="17" name="Group 16"/>
              <p:cNvGrpSpPr/>
              <p:nvPr/>
            </p:nvGrpSpPr>
            <p:grpSpPr>
              <a:xfrm>
                <a:off x="6701025" y="3177484"/>
                <a:ext cx="438365" cy="345143"/>
                <a:chOff x="6726238" y="2381250"/>
                <a:chExt cx="627063" cy="493713"/>
              </a:xfrm>
              <a:solidFill>
                <a:schemeClr val="bg1"/>
              </a:solidFill>
            </p:grpSpPr>
            <p:sp>
              <p:nvSpPr>
                <p:cNvPr id="13" name="Freeform 5"/>
                <p:cNvSpPr>
                  <a:spLocks noEditPoints="1"/>
                </p:cNvSpPr>
                <p:nvPr/>
              </p:nvSpPr>
              <p:spPr bwMode="auto">
                <a:xfrm>
                  <a:off x="6726238" y="2381250"/>
                  <a:ext cx="627063" cy="493713"/>
                </a:xfrm>
                <a:custGeom>
                  <a:avLst/>
                  <a:gdLst>
                    <a:gd name="T0" fmla="*/ 130 w 599"/>
                    <a:gd name="T1" fmla="*/ 460 h 471"/>
                    <a:gd name="T2" fmla="*/ 469 w 599"/>
                    <a:gd name="T3" fmla="*/ 460 h 471"/>
                    <a:gd name="T4" fmla="*/ 469 w 599"/>
                    <a:gd name="T5" fmla="*/ 471 h 471"/>
                    <a:gd name="T6" fmla="*/ 130 w 599"/>
                    <a:gd name="T7" fmla="*/ 471 h 471"/>
                    <a:gd name="T8" fmla="*/ 130 w 599"/>
                    <a:gd name="T9" fmla="*/ 460 h 471"/>
                    <a:gd name="T10" fmla="*/ 32 w 599"/>
                    <a:gd name="T11" fmla="*/ 35 h 471"/>
                    <a:gd name="T12" fmla="*/ 32 w 599"/>
                    <a:gd name="T13" fmla="*/ 344 h 471"/>
                    <a:gd name="T14" fmla="*/ 232 w 599"/>
                    <a:gd name="T15" fmla="*/ 344 h 471"/>
                    <a:gd name="T16" fmla="*/ 364 w 599"/>
                    <a:gd name="T17" fmla="*/ 344 h 471"/>
                    <a:gd name="T18" fmla="*/ 571 w 599"/>
                    <a:gd name="T19" fmla="*/ 344 h 471"/>
                    <a:gd name="T20" fmla="*/ 571 w 599"/>
                    <a:gd name="T21" fmla="*/ 35 h 471"/>
                    <a:gd name="T22" fmla="*/ 32 w 599"/>
                    <a:gd name="T23" fmla="*/ 35 h 471"/>
                    <a:gd name="T24" fmla="*/ 300 w 599"/>
                    <a:gd name="T25" fmla="*/ 8 h 471"/>
                    <a:gd name="T26" fmla="*/ 291 w 599"/>
                    <a:gd name="T27" fmla="*/ 16 h 471"/>
                    <a:gd name="T28" fmla="*/ 300 w 599"/>
                    <a:gd name="T29" fmla="*/ 23 h 471"/>
                    <a:gd name="T30" fmla="*/ 308 w 599"/>
                    <a:gd name="T31" fmla="*/ 16 h 471"/>
                    <a:gd name="T32" fmla="*/ 300 w 599"/>
                    <a:gd name="T33" fmla="*/ 8 h 471"/>
                    <a:gd name="T34" fmla="*/ 32 w 599"/>
                    <a:gd name="T35" fmla="*/ 0 h 471"/>
                    <a:gd name="T36" fmla="*/ 564 w 599"/>
                    <a:gd name="T37" fmla="*/ 0 h 471"/>
                    <a:gd name="T38" fmla="*/ 599 w 599"/>
                    <a:gd name="T39" fmla="*/ 35 h 471"/>
                    <a:gd name="T40" fmla="*/ 599 w 599"/>
                    <a:gd name="T41" fmla="*/ 344 h 471"/>
                    <a:gd name="T42" fmla="*/ 564 w 599"/>
                    <a:gd name="T43" fmla="*/ 382 h 471"/>
                    <a:gd name="T44" fmla="*/ 388 w 599"/>
                    <a:gd name="T45" fmla="*/ 382 h 471"/>
                    <a:gd name="T46" fmla="*/ 364 w 599"/>
                    <a:gd name="T47" fmla="*/ 382 h 471"/>
                    <a:gd name="T48" fmla="*/ 364 w 599"/>
                    <a:gd name="T49" fmla="*/ 406 h 471"/>
                    <a:gd name="T50" fmla="*/ 364 w 599"/>
                    <a:gd name="T51" fmla="*/ 421 h 471"/>
                    <a:gd name="T52" fmla="*/ 441 w 599"/>
                    <a:gd name="T53" fmla="*/ 421 h 471"/>
                    <a:gd name="T54" fmla="*/ 469 w 599"/>
                    <a:gd name="T55" fmla="*/ 460 h 471"/>
                    <a:gd name="T56" fmla="*/ 130 w 599"/>
                    <a:gd name="T57" fmla="*/ 460 h 471"/>
                    <a:gd name="T58" fmla="*/ 158 w 599"/>
                    <a:gd name="T59" fmla="*/ 421 h 471"/>
                    <a:gd name="T60" fmla="*/ 232 w 599"/>
                    <a:gd name="T61" fmla="*/ 421 h 471"/>
                    <a:gd name="T62" fmla="*/ 232 w 599"/>
                    <a:gd name="T63" fmla="*/ 406 h 471"/>
                    <a:gd name="T64" fmla="*/ 232 w 599"/>
                    <a:gd name="T65" fmla="*/ 382 h 471"/>
                    <a:gd name="T66" fmla="*/ 205 w 599"/>
                    <a:gd name="T67" fmla="*/ 382 h 471"/>
                    <a:gd name="T68" fmla="*/ 32 w 599"/>
                    <a:gd name="T69" fmla="*/ 382 h 471"/>
                    <a:gd name="T70" fmla="*/ 0 w 599"/>
                    <a:gd name="T71" fmla="*/ 344 h 471"/>
                    <a:gd name="T72" fmla="*/ 0 w 599"/>
                    <a:gd name="T73" fmla="*/ 35 h 471"/>
                    <a:gd name="T74" fmla="*/ 32 w 599"/>
                    <a:gd name="T7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9" h="471">
                      <a:moveTo>
                        <a:pt x="130" y="460"/>
                      </a:moveTo>
                      <a:cubicBezTo>
                        <a:pt x="469" y="460"/>
                        <a:pt x="469" y="460"/>
                        <a:pt x="469" y="460"/>
                      </a:cubicBezTo>
                      <a:cubicBezTo>
                        <a:pt x="469" y="471"/>
                        <a:pt x="469" y="471"/>
                        <a:pt x="469" y="471"/>
                      </a:cubicBezTo>
                      <a:cubicBezTo>
                        <a:pt x="130" y="471"/>
                        <a:pt x="130" y="471"/>
                        <a:pt x="130" y="471"/>
                      </a:cubicBezTo>
                      <a:cubicBezTo>
                        <a:pt x="130" y="460"/>
                        <a:pt x="130" y="460"/>
                        <a:pt x="130" y="460"/>
                      </a:cubicBezTo>
                      <a:close/>
                      <a:moveTo>
                        <a:pt x="32" y="35"/>
                      </a:moveTo>
                      <a:cubicBezTo>
                        <a:pt x="32" y="344"/>
                        <a:pt x="32" y="344"/>
                        <a:pt x="32" y="344"/>
                      </a:cubicBezTo>
                      <a:cubicBezTo>
                        <a:pt x="232" y="344"/>
                        <a:pt x="232" y="344"/>
                        <a:pt x="232" y="344"/>
                      </a:cubicBezTo>
                      <a:cubicBezTo>
                        <a:pt x="364" y="344"/>
                        <a:pt x="364" y="344"/>
                        <a:pt x="364" y="344"/>
                      </a:cubicBezTo>
                      <a:cubicBezTo>
                        <a:pt x="571" y="344"/>
                        <a:pt x="571" y="344"/>
                        <a:pt x="571" y="344"/>
                      </a:cubicBezTo>
                      <a:cubicBezTo>
                        <a:pt x="571" y="35"/>
                        <a:pt x="571" y="35"/>
                        <a:pt x="571" y="35"/>
                      </a:cubicBezTo>
                      <a:cubicBezTo>
                        <a:pt x="32" y="35"/>
                        <a:pt x="32" y="35"/>
                        <a:pt x="32" y="35"/>
                      </a:cubicBezTo>
                      <a:close/>
                      <a:moveTo>
                        <a:pt x="300" y="8"/>
                      </a:moveTo>
                      <a:cubicBezTo>
                        <a:pt x="295" y="8"/>
                        <a:pt x="291" y="11"/>
                        <a:pt x="291" y="16"/>
                      </a:cubicBezTo>
                      <a:cubicBezTo>
                        <a:pt x="291" y="20"/>
                        <a:pt x="295" y="23"/>
                        <a:pt x="300" y="23"/>
                      </a:cubicBezTo>
                      <a:cubicBezTo>
                        <a:pt x="304" y="23"/>
                        <a:pt x="308" y="20"/>
                        <a:pt x="308" y="16"/>
                      </a:cubicBezTo>
                      <a:cubicBezTo>
                        <a:pt x="308" y="11"/>
                        <a:pt x="304" y="8"/>
                        <a:pt x="300" y="8"/>
                      </a:cubicBezTo>
                      <a:close/>
                      <a:moveTo>
                        <a:pt x="32" y="0"/>
                      </a:moveTo>
                      <a:cubicBezTo>
                        <a:pt x="564" y="0"/>
                        <a:pt x="564" y="0"/>
                        <a:pt x="564" y="0"/>
                      </a:cubicBezTo>
                      <a:cubicBezTo>
                        <a:pt x="585" y="0"/>
                        <a:pt x="599" y="16"/>
                        <a:pt x="599" y="35"/>
                      </a:cubicBezTo>
                      <a:cubicBezTo>
                        <a:pt x="599" y="344"/>
                        <a:pt x="599" y="344"/>
                        <a:pt x="599" y="344"/>
                      </a:cubicBezTo>
                      <a:cubicBezTo>
                        <a:pt x="599" y="363"/>
                        <a:pt x="585" y="382"/>
                        <a:pt x="564" y="382"/>
                      </a:cubicBezTo>
                      <a:cubicBezTo>
                        <a:pt x="497" y="382"/>
                        <a:pt x="439" y="382"/>
                        <a:pt x="388" y="382"/>
                      </a:cubicBezTo>
                      <a:cubicBezTo>
                        <a:pt x="364" y="382"/>
                        <a:pt x="364" y="382"/>
                        <a:pt x="364" y="382"/>
                      </a:cubicBezTo>
                      <a:cubicBezTo>
                        <a:pt x="364" y="406"/>
                        <a:pt x="364" y="406"/>
                        <a:pt x="364" y="406"/>
                      </a:cubicBezTo>
                      <a:cubicBezTo>
                        <a:pt x="364" y="421"/>
                        <a:pt x="364" y="421"/>
                        <a:pt x="364" y="421"/>
                      </a:cubicBezTo>
                      <a:cubicBezTo>
                        <a:pt x="441" y="421"/>
                        <a:pt x="441" y="421"/>
                        <a:pt x="441" y="421"/>
                      </a:cubicBezTo>
                      <a:cubicBezTo>
                        <a:pt x="469" y="460"/>
                        <a:pt x="469" y="460"/>
                        <a:pt x="469" y="460"/>
                      </a:cubicBezTo>
                      <a:cubicBezTo>
                        <a:pt x="130" y="460"/>
                        <a:pt x="130" y="460"/>
                        <a:pt x="130" y="460"/>
                      </a:cubicBezTo>
                      <a:cubicBezTo>
                        <a:pt x="158" y="421"/>
                        <a:pt x="158" y="421"/>
                        <a:pt x="158" y="421"/>
                      </a:cubicBezTo>
                      <a:cubicBezTo>
                        <a:pt x="232" y="421"/>
                        <a:pt x="232" y="421"/>
                        <a:pt x="232" y="421"/>
                      </a:cubicBezTo>
                      <a:cubicBezTo>
                        <a:pt x="232" y="406"/>
                        <a:pt x="232" y="406"/>
                        <a:pt x="232" y="406"/>
                      </a:cubicBezTo>
                      <a:cubicBezTo>
                        <a:pt x="232" y="382"/>
                        <a:pt x="232" y="382"/>
                        <a:pt x="232" y="382"/>
                      </a:cubicBezTo>
                      <a:cubicBezTo>
                        <a:pt x="205" y="382"/>
                        <a:pt x="205" y="382"/>
                        <a:pt x="205" y="382"/>
                      </a:cubicBezTo>
                      <a:cubicBezTo>
                        <a:pt x="32" y="382"/>
                        <a:pt x="32" y="382"/>
                        <a:pt x="32" y="382"/>
                      </a:cubicBezTo>
                      <a:cubicBezTo>
                        <a:pt x="14" y="382"/>
                        <a:pt x="0" y="363"/>
                        <a:pt x="0" y="344"/>
                      </a:cubicBezTo>
                      <a:cubicBezTo>
                        <a:pt x="0" y="35"/>
                        <a:pt x="0" y="35"/>
                        <a:pt x="0" y="35"/>
                      </a:cubicBezTo>
                      <a:cubicBezTo>
                        <a:pt x="0" y="16"/>
                        <a:pt x="14"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6"/>
                <p:cNvSpPr>
                  <a:spLocks/>
                </p:cNvSpPr>
                <p:nvPr/>
              </p:nvSpPr>
              <p:spPr bwMode="auto">
                <a:xfrm>
                  <a:off x="6935788" y="2536825"/>
                  <a:ext cx="93663" cy="160338"/>
                </a:xfrm>
                <a:custGeom>
                  <a:avLst/>
                  <a:gdLst>
                    <a:gd name="T0" fmla="*/ 59 w 59"/>
                    <a:gd name="T1" fmla="*/ 34 h 101"/>
                    <a:gd name="T2" fmla="*/ 59 w 59"/>
                    <a:gd name="T3" fmla="*/ 101 h 101"/>
                    <a:gd name="T4" fmla="*/ 0 w 59"/>
                    <a:gd name="T5" fmla="*/ 68 h 101"/>
                    <a:gd name="T6" fmla="*/ 0 w 59"/>
                    <a:gd name="T7" fmla="*/ 0 h 101"/>
                    <a:gd name="T8" fmla="*/ 59 w 59"/>
                    <a:gd name="T9" fmla="*/ 34 h 101"/>
                  </a:gdLst>
                  <a:ahLst/>
                  <a:cxnLst>
                    <a:cxn ang="0">
                      <a:pos x="T0" y="T1"/>
                    </a:cxn>
                    <a:cxn ang="0">
                      <a:pos x="T2" y="T3"/>
                    </a:cxn>
                    <a:cxn ang="0">
                      <a:pos x="T4" y="T5"/>
                    </a:cxn>
                    <a:cxn ang="0">
                      <a:pos x="T6" y="T7"/>
                    </a:cxn>
                    <a:cxn ang="0">
                      <a:pos x="T8" y="T9"/>
                    </a:cxn>
                  </a:cxnLst>
                  <a:rect l="0" t="0" r="r" b="b"/>
                  <a:pathLst>
                    <a:path w="59" h="101">
                      <a:moveTo>
                        <a:pt x="59" y="34"/>
                      </a:moveTo>
                      <a:lnTo>
                        <a:pt x="59" y="101"/>
                      </a:lnTo>
                      <a:lnTo>
                        <a:pt x="0" y="68"/>
                      </a:lnTo>
                      <a:lnTo>
                        <a:pt x="0" y="0"/>
                      </a:lnTo>
                      <a:lnTo>
                        <a:pt x="59" y="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7"/>
                <p:cNvSpPr>
                  <a:spLocks/>
                </p:cNvSpPr>
                <p:nvPr/>
              </p:nvSpPr>
              <p:spPr bwMode="auto">
                <a:xfrm>
                  <a:off x="7051676" y="2536825"/>
                  <a:ext cx="92075" cy="160338"/>
                </a:xfrm>
                <a:custGeom>
                  <a:avLst/>
                  <a:gdLst>
                    <a:gd name="T0" fmla="*/ 0 w 58"/>
                    <a:gd name="T1" fmla="*/ 34 h 101"/>
                    <a:gd name="T2" fmla="*/ 0 w 58"/>
                    <a:gd name="T3" fmla="*/ 101 h 101"/>
                    <a:gd name="T4" fmla="*/ 58 w 58"/>
                    <a:gd name="T5" fmla="*/ 68 h 101"/>
                    <a:gd name="T6" fmla="*/ 58 w 58"/>
                    <a:gd name="T7" fmla="*/ 0 h 101"/>
                    <a:gd name="T8" fmla="*/ 0 w 58"/>
                    <a:gd name="T9" fmla="*/ 34 h 101"/>
                  </a:gdLst>
                  <a:ahLst/>
                  <a:cxnLst>
                    <a:cxn ang="0">
                      <a:pos x="T0" y="T1"/>
                    </a:cxn>
                    <a:cxn ang="0">
                      <a:pos x="T2" y="T3"/>
                    </a:cxn>
                    <a:cxn ang="0">
                      <a:pos x="T4" y="T5"/>
                    </a:cxn>
                    <a:cxn ang="0">
                      <a:pos x="T6" y="T7"/>
                    </a:cxn>
                    <a:cxn ang="0">
                      <a:pos x="T8" y="T9"/>
                    </a:cxn>
                  </a:cxnLst>
                  <a:rect l="0" t="0" r="r" b="b"/>
                  <a:pathLst>
                    <a:path w="58" h="101">
                      <a:moveTo>
                        <a:pt x="0" y="34"/>
                      </a:moveTo>
                      <a:lnTo>
                        <a:pt x="0" y="101"/>
                      </a:lnTo>
                      <a:lnTo>
                        <a:pt x="58" y="68"/>
                      </a:lnTo>
                      <a:lnTo>
                        <a:pt x="58" y="0"/>
                      </a:lnTo>
                      <a:lnTo>
                        <a:pt x="0" y="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8"/>
                <p:cNvSpPr>
                  <a:spLocks/>
                </p:cNvSpPr>
                <p:nvPr/>
              </p:nvSpPr>
              <p:spPr bwMode="auto">
                <a:xfrm>
                  <a:off x="6946901" y="2465388"/>
                  <a:ext cx="185738" cy="106363"/>
                </a:xfrm>
                <a:custGeom>
                  <a:avLst/>
                  <a:gdLst>
                    <a:gd name="T0" fmla="*/ 59 w 117"/>
                    <a:gd name="T1" fmla="*/ 67 h 67"/>
                    <a:gd name="T2" fmla="*/ 0 w 117"/>
                    <a:gd name="T3" fmla="*/ 33 h 67"/>
                    <a:gd name="T4" fmla="*/ 59 w 117"/>
                    <a:gd name="T5" fmla="*/ 0 h 67"/>
                    <a:gd name="T6" fmla="*/ 117 w 117"/>
                    <a:gd name="T7" fmla="*/ 33 h 67"/>
                    <a:gd name="T8" fmla="*/ 59 w 117"/>
                    <a:gd name="T9" fmla="*/ 67 h 67"/>
                  </a:gdLst>
                  <a:ahLst/>
                  <a:cxnLst>
                    <a:cxn ang="0">
                      <a:pos x="T0" y="T1"/>
                    </a:cxn>
                    <a:cxn ang="0">
                      <a:pos x="T2" y="T3"/>
                    </a:cxn>
                    <a:cxn ang="0">
                      <a:pos x="T4" y="T5"/>
                    </a:cxn>
                    <a:cxn ang="0">
                      <a:pos x="T6" y="T7"/>
                    </a:cxn>
                    <a:cxn ang="0">
                      <a:pos x="T8" y="T9"/>
                    </a:cxn>
                  </a:cxnLst>
                  <a:rect l="0" t="0" r="r" b="b"/>
                  <a:pathLst>
                    <a:path w="117" h="67">
                      <a:moveTo>
                        <a:pt x="59" y="67"/>
                      </a:moveTo>
                      <a:lnTo>
                        <a:pt x="0" y="33"/>
                      </a:lnTo>
                      <a:lnTo>
                        <a:pt x="59" y="0"/>
                      </a:lnTo>
                      <a:lnTo>
                        <a:pt x="117" y="33"/>
                      </a:lnTo>
                      <a:lnTo>
                        <a:pt x="59"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20" name="Picture 19"/>
              <p:cNvPicPr>
                <a:picLocks noChangeAspect="1"/>
              </p:cNvPicPr>
              <p:nvPr/>
            </p:nvPicPr>
            <p:blipFill>
              <a:blip r:embed="rId5"/>
              <a:stretch>
                <a:fillRect/>
              </a:stretch>
            </p:blipFill>
            <p:spPr>
              <a:xfrm>
                <a:off x="6087499" y="3253254"/>
                <a:ext cx="386527" cy="266849"/>
              </a:xfrm>
              <a:prstGeom prst="rect">
                <a:avLst/>
              </a:prstGeom>
            </p:spPr>
          </p:pic>
          <p:pic>
            <p:nvPicPr>
              <p:cNvPr id="21" name="Picture 20"/>
              <p:cNvPicPr>
                <a:picLocks noChangeAspect="1"/>
              </p:cNvPicPr>
              <p:nvPr/>
            </p:nvPicPr>
            <p:blipFill>
              <a:blip r:embed="rId6"/>
              <a:stretch>
                <a:fillRect/>
              </a:stretch>
            </p:blipFill>
            <p:spPr>
              <a:xfrm>
                <a:off x="5394044" y="3173130"/>
                <a:ext cx="450874" cy="288462"/>
              </a:xfrm>
              <a:prstGeom prst="rect">
                <a:avLst/>
              </a:prstGeom>
            </p:spPr>
          </p:pic>
          <p:pic>
            <p:nvPicPr>
              <p:cNvPr id="22" name="Picture 21"/>
              <p:cNvPicPr>
                <a:picLocks noChangeAspect="1"/>
              </p:cNvPicPr>
              <p:nvPr/>
            </p:nvPicPr>
            <p:blipFill>
              <a:blip r:embed="rId7"/>
              <a:stretch>
                <a:fillRect/>
              </a:stretch>
            </p:blipFill>
            <p:spPr>
              <a:xfrm>
                <a:off x="4776141" y="3121493"/>
                <a:ext cx="375322" cy="303949"/>
              </a:xfrm>
              <a:prstGeom prst="rect">
                <a:avLst/>
              </a:prstGeom>
            </p:spPr>
          </p:pic>
        </p:grpSp>
      </p:grpSp>
      <p:pic>
        <p:nvPicPr>
          <p:cNvPr id="54" name="Picture 53"/>
          <p:cNvPicPr>
            <a:picLocks noChangeAspect="1"/>
          </p:cNvPicPr>
          <p:nvPr/>
        </p:nvPicPr>
        <p:blipFill>
          <a:blip r:embed="rId8">
            <a:lum bright="70000" contrast="-70000"/>
          </a:blip>
          <a:stretch>
            <a:fillRect/>
          </a:stretch>
        </p:blipFill>
        <p:spPr>
          <a:xfrm>
            <a:off x="9342437" y="6341714"/>
            <a:ext cx="300183" cy="300183"/>
          </a:xfrm>
          <a:prstGeom prst="rect">
            <a:avLst/>
          </a:prstGeom>
        </p:spPr>
      </p:pic>
    </p:spTree>
    <p:extLst>
      <p:ext uri="{BB962C8B-B14F-4D97-AF65-F5344CB8AC3E}">
        <p14:creationId xmlns:p14="http://schemas.microsoft.com/office/powerpoint/2010/main" val="100340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4993" y="3573452"/>
            <a:ext cx="4190406" cy="105655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itle 16"/>
          <p:cNvSpPr txBox="1">
            <a:spLocks/>
          </p:cNvSpPr>
          <p:nvPr/>
        </p:nvSpPr>
        <p:spPr>
          <a:xfrm>
            <a:off x="123103" y="144938"/>
            <a:ext cx="8076054" cy="763479"/>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Tools and SDKs for DocumentDB</a:t>
            </a:r>
          </a:p>
        </p:txBody>
      </p:sp>
      <p:sp>
        <p:nvSpPr>
          <p:cNvPr id="13" name="Freeform 12"/>
          <p:cNvSpPr>
            <a:spLocks/>
          </p:cNvSpPr>
          <p:nvPr/>
        </p:nvSpPr>
        <p:spPr bwMode="auto">
          <a:xfrm>
            <a:off x="7558844" y="2202046"/>
            <a:ext cx="3306933" cy="2361253"/>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sp>
        <p:nvSpPr>
          <p:cNvPr id="16" name="Text Placeholder 2"/>
          <p:cNvSpPr txBox="1">
            <a:spLocks/>
          </p:cNvSpPr>
          <p:nvPr/>
        </p:nvSpPr>
        <p:spPr>
          <a:xfrm>
            <a:off x="7818209" y="4630004"/>
            <a:ext cx="2281105" cy="454514"/>
          </a:xfrm>
          <a:prstGeom prst="rect">
            <a:avLst/>
          </a:prstGeom>
        </p:spPr>
        <p:txBody>
          <a:bodyPr lIns="182854" tIns="146283" rIns="182854" bIns="146283"/>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611">
                      <a:schemeClr val="tx1"/>
                    </a:gs>
                    <a:gs pos="58000">
                      <a:schemeClr val="tx1"/>
                    </a:gs>
                  </a:gsLst>
                  <a:lin ang="5400000" scaled="0"/>
                </a:gradFill>
                <a:effectLst/>
                <a:uLnTx/>
                <a:uFillTx/>
                <a:latin typeface="Segoe UI Semibold" panose="020B0702040204020203" pitchFamily="34" charset="0"/>
                <a:ea typeface="+mj-ea"/>
                <a:cs typeface="Segoe UI Semibold" panose="020B0702040204020203" pitchFamily="34" charset="0"/>
              </a:rPr>
              <a:t>DocumentDB</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38914" y="3268695"/>
            <a:ext cx="960400" cy="1070220"/>
          </a:xfrm>
          <a:prstGeom prst="rect">
            <a:avLst/>
          </a:prstGeom>
        </p:spPr>
      </p:pic>
      <p:pic>
        <p:nvPicPr>
          <p:cNvPr id="12"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3830871"/>
            <a:ext cx="1066649" cy="609514"/>
          </a:xfrm>
          <a:prstGeom prst="rect">
            <a:avLst/>
          </a:prstGeom>
        </p:spPr>
      </p:pic>
      <p:cxnSp>
        <p:nvCxnSpPr>
          <p:cNvPr id="5" name="Straight Connector 4"/>
          <p:cNvCxnSpPr/>
          <p:nvPr/>
        </p:nvCxnSpPr>
        <p:spPr>
          <a:xfrm>
            <a:off x="2256399" y="3725830"/>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075399" y="4101728"/>
            <a:ext cx="2438054"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75399" y="3690684"/>
            <a:ext cx="2285676"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REST over HTTPS/TCP</a:t>
            </a:r>
          </a:p>
        </p:txBody>
      </p:sp>
      <p:pic>
        <p:nvPicPr>
          <p:cNvPr id="3" name="Picture 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619059" y="3478976"/>
            <a:ext cx="780179" cy="780179"/>
          </a:xfrm>
          <a:prstGeom prst="rect">
            <a:avLst/>
          </a:prstGeom>
        </p:spPr>
      </p:pic>
      <p:pic>
        <p:nvPicPr>
          <p:cNvPr id="4" name="Picture 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806246" y="3440782"/>
            <a:ext cx="780179" cy="780179"/>
          </a:xfrm>
          <a:prstGeom prst="rect">
            <a:avLst/>
          </a:prstGeom>
        </p:spPr>
      </p:pic>
      <p:sp>
        <p:nvSpPr>
          <p:cNvPr id="7" name="TextBox 6"/>
          <p:cNvSpPr txBox="1"/>
          <p:nvPr/>
        </p:nvSpPr>
        <p:spPr>
          <a:xfrm>
            <a:off x="2581140" y="3986811"/>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15" name="TextBox 14"/>
          <p:cNvSpPr txBox="1"/>
          <p:nvPr/>
        </p:nvSpPr>
        <p:spPr>
          <a:xfrm>
            <a:off x="3673130" y="3993300"/>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spTree>
    <p:extLst>
      <p:ext uri="{BB962C8B-B14F-4D97-AF65-F5344CB8AC3E}">
        <p14:creationId xmlns:p14="http://schemas.microsoft.com/office/powerpoint/2010/main" val="358568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84993" y="3573452"/>
            <a:ext cx="4190406" cy="1056553"/>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Title 16"/>
          <p:cNvSpPr txBox="1">
            <a:spLocks/>
          </p:cNvSpPr>
          <p:nvPr/>
        </p:nvSpPr>
        <p:spPr>
          <a:xfrm>
            <a:off x="123103" y="144938"/>
            <a:ext cx="8076054" cy="763479"/>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Introducing protocol support for MongoDB</a:t>
            </a:r>
          </a:p>
        </p:txBody>
      </p:sp>
      <p:sp>
        <p:nvSpPr>
          <p:cNvPr id="13" name="Freeform 12"/>
          <p:cNvSpPr>
            <a:spLocks/>
          </p:cNvSpPr>
          <p:nvPr/>
        </p:nvSpPr>
        <p:spPr bwMode="auto">
          <a:xfrm>
            <a:off x="7558844" y="2202046"/>
            <a:ext cx="3306933" cy="2361253"/>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chemeClr val="accent1">
              <a:lumMod val="40000"/>
              <a:lumOff val="60000"/>
            </a:schemeClr>
          </a:solidFill>
          <a:ln>
            <a:noFill/>
          </a:ln>
        </p:spPr>
        <p:txBody>
          <a:bodyPr vert="horz" wrap="square" lIns="89617" tIns="44808" rIns="89617" bIns="4480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mn-lt"/>
              <a:ea typeface="+mn-ea"/>
              <a:cs typeface="+mn-cs"/>
            </a:endParaRPr>
          </a:p>
        </p:txBody>
      </p:sp>
      <p:sp>
        <p:nvSpPr>
          <p:cNvPr id="16" name="Text Placeholder 2"/>
          <p:cNvSpPr txBox="1">
            <a:spLocks/>
          </p:cNvSpPr>
          <p:nvPr/>
        </p:nvSpPr>
        <p:spPr>
          <a:xfrm>
            <a:off x="7818209" y="4630004"/>
            <a:ext cx="2281105" cy="454514"/>
          </a:xfrm>
          <a:prstGeom prst="rect">
            <a:avLst/>
          </a:prstGeom>
        </p:spPr>
        <p:txBody>
          <a:bodyPr lIns="182854" tIns="146283" rIns="182854" bIns="146283"/>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611">
                      <a:schemeClr val="tx1"/>
                    </a:gs>
                    <a:gs pos="58000">
                      <a:schemeClr val="tx1"/>
                    </a:gs>
                  </a:gsLst>
                  <a:lin ang="5400000" scaled="0"/>
                </a:gradFill>
                <a:effectLst/>
                <a:uLnTx/>
                <a:uFillTx/>
                <a:latin typeface="Segoe UI Semibold" panose="020B0702040204020203" pitchFamily="34" charset="0"/>
                <a:ea typeface="+mj-ea"/>
                <a:cs typeface="Segoe UI Semibold" panose="020B0702040204020203" pitchFamily="34" charset="0"/>
              </a:rPr>
              <a:t>DocumentDB</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138914" y="3268695"/>
            <a:ext cx="960400" cy="1070220"/>
          </a:xfrm>
          <a:prstGeom prst="rect">
            <a:avLst/>
          </a:prstGeom>
        </p:spPr>
      </p:pic>
      <p:pic>
        <p:nvPicPr>
          <p:cNvPr id="12"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3830871"/>
            <a:ext cx="1066649" cy="609514"/>
          </a:xfrm>
          <a:prstGeom prst="rect">
            <a:avLst/>
          </a:prstGeom>
        </p:spPr>
      </p:pic>
      <p:cxnSp>
        <p:nvCxnSpPr>
          <p:cNvPr id="5" name="Straight Connector 4"/>
          <p:cNvCxnSpPr/>
          <p:nvPr/>
        </p:nvCxnSpPr>
        <p:spPr>
          <a:xfrm>
            <a:off x="2256399" y="3725830"/>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 idx="3"/>
          </p:cNvCxnSpPr>
          <p:nvPr/>
        </p:nvCxnSpPr>
        <p:spPr>
          <a:xfrm flipV="1">
            <a:off x="5075399" y="4101728"/>
            <a:ext cx="2438054" cy="1"/>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75399" y="3690684"/>
            <a:ext cx="2285676"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REST over HTTPS/TCP</a:t>
            </a:r>
          </a:p>
        </p:txBody>
      </p:sp>
      <p:sp>
        <p:nvSpPr>
          <p:cNvPr id="17" name="Rectangle 16"/>
          <p:cNvSpPr/>
          <p:nvPr/>
        </p:nvSpPr>
        <p:spPr bwMode="auto">
          <a:xfrm>
            <a:off x="884993" y="2432405"/>
            <a:ext cx="4190406" cy="1056553"/>
          </a:xfrm>
          <a:prstGeom prst="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 name="Content Placeholder 3"/>
          <p:cNvPicPr>
            <a:picLocks noGrp="1"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13561" y="2689824"/>
            <a:ext cx="1066649" cy="609514"/>
          </a:xfrm>
          <a:prstGeom prst="rect">
            <a:avLst/>
          </a:prstGeom>
        </p:spPr>
      </p:pic>
      <p:cxnSp>
        <p:nvCxnSpPr>
          <p:cNvPr id="19" name="Straight Connector 18"/>
          <p:cNvCxnSpPr/>
          <p:nvPr/>
        </p:nvCxnSpPr>
        <p:spPr>
          <a:xfrm>
            <a:off x="2256399" y="2584783"/>
            <a:ext cx="0" cy="71455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3"/>
          </p:cNvCxnSpPr>
          <p:nvPr/>
        </p:nvCxnSpPr>
        <p:spPr>
          <a:xfrm>
            <a:off x="5075400" y="2960682"/>
            <a:ext cx="2971379" cy="3257"/>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75400" y="2549637"/>
            <a:ext cx="2895190" cy="48929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MongoDB wire protocol</a:t>
            </a:r>
          </a:p>
        </p:txBody>
      </p:sp>
      <p:pic>
        <p:nvPicPr>
          <p:cNvPr id="7" name="Picture 6"/>
          <p:cNvPicPr>
            <a:picLocks noChangeAspect="1"/>
          </p:cNvPicPr>
          <p:nvPr/>
        </p:nvPicPr>
        <p:blipFill>
          <a:blip r:embed="rId5"/>
          <a:stretch>
            <a:fillRect/>
          </a:stretch>
        </p:blipFill>
        <p:spPr>
          <a:xfrm>
            <a:off x="957535" y="2584783"/>
            <a:ext cx="1276169" cy="788904"/>
          </a:xfrm>
          <a:prstGeom prst="rect">
            <a:avLst/>
          </a:prstGeom>
        </p:spPr>
      </p:pic>
      <p:sp>
        <p:nvSpPr>
          <p:cNvPr id="22" name="TextBox 21"/>
          <p:cNvSpPr txBox="1"/>
          <p:nvPr/>
        </p:nvSpPr>
        <p:spPr>
          <a:xfrm>
            <a:off x="2615792" y="3038931"/>
            <a:ext cx="2054823" cy="461600"/>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dirty="0">
                <a:ln>
                  <a:noFill/>
                </a:ln>
                <a:gradFill>
                  <a:gsLst>
                    <a:gs pos="2917">
                      <a:schemeClr val="tx1"/>
                    </a:gs>
                    <a:gs pos="30000">
                      <a:schemeClr val="tx1"/>
                    </a:gs>
                  </a:gsLst>
                  <a:lin ang="5400000" scaled="0"/>
                </a:gradFill>
                <a:effectLst/>
                <a:uLnTx/>
                <a:uFillTx/>
                <a:latin typeface="Consolas" panose="020B0609020204030204" pitchFamily="49" charset="0"/>
              </a:rPr>
              <a:t>drivers for MongoDB</a:t>
            </a:r>
          </a:p>
        </p:txBody>
      </p:sp>
      <p:pic>
        <p:nvPicPr>
          <p:cNvPr id="23" name="Picture 2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619059" y="3478976"/>
            <a:ext cx="780179" cy="780179"/>
          </a:xfrm>
          <a:prstGeom prst="rect">
            <a:avLst/>
          </a:prstGeom>
        </p:spPr>
      </p:pic>
      <p:pic>
        <p:nvPicPr>
          <p:cNvPr id="24" name="Picture 2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06246" y="3440782"/>
            <a:ext cx="780179" cy="780179"/>
          </a:xfrm>
          <a:prstGeom prst="rect">
            <a:avLst/>
          </a:prstGeom>
        </p:spPr>
      </p:pic>
      <p:sp>
        <p:nvSpPr>
          <p:cNvPr id="25" name="TextBox 24"/>
          <p:cNvSpPr txBox="1"/>
          <p:nvPr/>
        </p:nvSpPr>
        <p:spPr>
          <a:xfrm>
            <a:off x="2581140" y="3986811"/>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26" name="TextBox 25"/>
          <p:cNvSpPr txBox="1"/>
          <p:nvPr/>
        </p:nvSpPr>
        <p:spPr>
          <a:xfrm>
            <a:off x="3673130" y="3993300"/>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pic>
        <p:nvPicPr>
          <p:cNvPr id="27" name="Picture 2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332589" y="2245068"/>
            <a:ext cx="780179" cy="780179"/>
          </a:xfrm>
          <a:prstGeom prst="rect">
            <a:avLst/>
          </a:prstGeom>
        </p:spPr>
      </p:pic>
      <p:pic>
        <p:nvPicPr>
          <p:cNvPr id="28" name="Picture 2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246859" y="2206875"/>
            <a:ext cx="780179" cy="780179"/>
          </a:xfrm>
          <a:prstGeom prst="rect">
            <a:avLst/>
          </a:prstGeom>
        </p:spPr>
      </p:pic>
      <p:sp>
        <p:nvSpPr>
          <p:cNvPr id="29" name="TextBox 28"/>
          <p:cNvSpPr txBox="1"/>
          <p:nvPr/>
        </p:nvSpPr>
        <p:spPr>
          <a:xfrm>
            <a:off x="2428454" y="2647818"/>
            <a:ext cx="797627" cy="54471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Java</a:t>
            </a:r>
          </a:p>
        </p:txBody>
      </p:sp>
      <p:sp>
        <p:nvSpPr>
          <p:cNvPr id="30" name="TextBox 29"/>
          <p:cNvSpPr txBox="1"/>
          <p:nvPr/>
        </p:nvSpPr>
        <p:spPr>
          <a:xfrm>
            <a:off x="3837779" y="2669716"/>
            <a:ext cx="838501"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.NET</a:t>
            </a:r>
          </a:p>
        </p:txBody>
      </p:sp>
      <p:sp>
        <p:nvSpPr>
          <p:cNvPr id="31" name="TextBox 30"/>
          <p:cNvSpPr txBox="1"/>
          <p:nvPr/>
        </p:nvSpPr>
        <p:spPr>
          <a:xfrm>
            <a:off x="3885270" y="2357731"/>
            <a:ext cx="895722" cy="549685"/>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Ruby</a:t>
            </a: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216251" y="2657017"/>
            <a:ext cx="563742" cy="563742"/>
          </a:xfrm>
          <a:prstGeom prst="rect">
            <a:avLst/>
          </a:prstGeom>
        </p:spPr>
      </p:pic>
      <p:sp>
        <p:nvSpPr>
          <p:cNvPr id="9" name="TextBox 8"/>
          <p:cNvSpPr txBox="1"/>
          <p:nvPr/>
        </p:nvSpPr>
        <p:spPr>
          <a:xfrm>
            <a:off x="4434418" y="2479165"/>
            <a:ext cx="599803" cy="634440"/>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7D7D7D"/>
                </a:solidFill>
                <a:effectLst/>
                <a:uLnTx/>
                <a:uFillTx/>
              </a:rPr>
              <a:t>…</a:t>
            </a:r>
          </a:p>
        </p:txBody>
      </p:sp>
    </p:spTree>
    <p:extLst>
      <p:ext uri="{BB962C8B-B14F-4D97-AF65-F5344CB8AC3E}">
        <p14:creationId xmlns:p14="http://schemas.microsoft.com/office/powerpoint/2010/main" val="38922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type="body" sz="quarter" idx="10"/>
          </p:nvPr>
        </p:nvSpPr>
        <p:spPr>
          <a:xfrm>
            <a:off x="274638" y="1212850"/>
            <a:ext cx="11887200" cy="1415772"/>
          </a:xfrm>
        </p:spPr>
        <p:txBody>
          <a:bodyPr/>
          <a:lstStyle/>
          <a:p>
            <a:r>
              <a:rPr lang="en-US" altLang="zh-CN" dirty="0"/>
              <a:t>Node.js in Azure: </a:t>
            </a:r>
            <a:r>
              <a:rPr lang="zh-CN" altLang="en-US" dirty="0"/>
              <a:t>分享我们学到了什么</a:t>
            </a:r>
            <a:endParaRPr lang="en-US" altLang="zh-CN" dirty="0"/>
          </a:p>
          <a:p>
            <a:r>
              <a:rPr lang="en-US" altLang="zh-CN" dirty="0"/>
              <a:t>Cloud: </a:t>
            </a:r>
            <a:r>
              <a:rPr lang="zh-CN" altLang="en-US" dirty="0"/>
              <a:t>程序猿想要的东西</a:t>
            </a:r>
            <a:endParaRPr lang="en-US" dirty="0"/>
          </a:p>
        </p:txBody>
      </p:sp>
    </p:spTree>
    <p:extLst>
      <p:ext uri="{BB962C8B-B14F-4D97-AF65-F5344CB8AC3E}">
        <p14:creationId xmlns:p14="http://schemas.microsoft.com/office/powerpoint/2010/main" val="842543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t>你知道吗？</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82" y="1452670"/>
            <a:ext cx="12434711" cy="4089185"/>
          </a:xfrm>
          <a:prstGeom prst="rect">
            <a:avLst/>
          </a:prstGeom>
        </p:spPr>
      </p:pic>
    </p:spTree>
    <p:extLst>
      <p:ext uri="{BB962C8B-B14F-4D97-AF65-F5344CB8AC3E}">
        <p14:creationId xmlns:p14="http://schemas.microsoft.com/office/powerpoint/2010/main" val="17836223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4686827" y="2966646"/>
            <a:ext cx="7082122" cy="2677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54106" y="2970011"/>
            <a:ext cx="3863932" cy="2677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05645" y="4895127"/>
            <a:ext cx="7054435" cy="322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platform</a:t>
            </a:r>
          </a:p>
        </p:txBody>
      </p:sp>
      <p:sp>
        <p:nvSpPr>
          <p:cNvPr id="8" name="Rectangle 7"/>
          <p:cNvSpPr/>
          <p:nvPr/>
        </p:nvSpPr>
        <p:spPr>
          <a:xfrm>
            <a:off x="761568" y="4908589"/>
            <a:ext cx="3856469" cy="295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rgbClr val="505050"/>
                </a:solidFill>
                <a:latin typeface="Segoe UI" panose="020B0502040204020203" pitchFamily="34" charset="0"/>
                <a:ea typeface="Segoe UI" panose="020B0502040204020203" pitchFamily="34" charset="0"/>
                <a:cs typeface="Segoe UI" panose="020B0502040204020203" pitchFamily="34" charset="0"/>
              </a:rPr>
              <a:t>Build on the infrastructure</a:t>
            </a:r>
          </a:p>
        </p:txBody>
      </p:sp>
      <p:cxnSp>
        <p:nvCxnSpPr>
          <p:cNvPr id="30" name="Straight Connector 29"/>
          <p:cNvCxnSpPr/>
          <p:nvPr/>
        </p:nvCxnSpPr>
        <p:spPr>
          <a:xfrm>
            <a:off x="4184933" y="3057710"/>
            <a:ext cx="492035"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0966893" y="387147"/>
            <a:ext cx="793188" cy="360838"/>
          </a:xfrm>
          <a:prstGeom prst="rect">
            <a:avLst/>
          </a:prstGeom>
          <a:solidFill>
            <a:srgbClr val="003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rPr>
              <a:t>Preview</a:t>
            </a:r>
          </a:p>
        </p:txBody>
      </p:sp>
      <p:sp>
        <p:nvSpPr>
          <p:cNvPr id="70" name="Rectangle 69"/>
          <p:cNvSpPr/>
          <p:nvPr/>
        </p:nvSpPr>
        <p:spPr>
          <a:xfrm>
            <a:off x="10966893" y="792883"/>
            <a:ext cx="799524" cy="32175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prstClr val="white"/>
                </a:solidFill>
                <a:effectLst/>
                <a:uLnTx/>
                <a:uFillTx/>
                <a:latin typeface="Calibri" panose="020F0502020204030204"/>
              </a:rPr>
              <a:t>GA</a:t>
            </a:r>
          </a:p>
        </p:txBody>
      </p:sp>
      <p:sp>
        <p:nvSpPr>
          <p:cNvPr id="4" name="Rectangle 3"/>
          <p:cNvSpPr/>
          <p:nvPr/>
        </p:nvSpPr>
        <p:spPr>
          <a:xfrm>
            <a:off x="754105" y="1158623"/>
            <a:ext cx="11014844" cy="833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836" kern="0" dirty="0">
                <a:solidFill>
                  <a:srgbClr val="505050"/>
                </a:solidFill>
                <a:latin typeface="Segoe UI Semibold" panose="020B0702040204020203" pitchFamily="34" charset="0"/>
              </a:rPr>
              <a:t>Stakeholders</a:t>
            </a:r>
          </a:p>
        </p:txBody>
      </p:sp>
      <p:sp>
        <p:nvSpPr>
          <p:cNvPr id="5" name="Rectangle 4"/>
          <p:cNvSpPr/>
          <p:nvPr/>
        </p:nvSpPr>
        <p:spPr>
          <a:xfrm>
            <a:off x="855845" y="1574049"/>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Developers</a:t>
            </a:r>
          </a:p>
        </p:txBody>
      </p:sp>
      <p:sp>
        <p:nvSpPr>
          <p:cNvPr id="7" name="Rectangle 6"/>
          <p:cNvSpPr/>
          <p:nvPr/>
        </p:nvSpPr>
        <p:spPr>
          <a:xfrm>
            <a:off x="754106" y="6398291"/>
            <a:ext cx="11014844" cy="40977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lang="en-US" sz="1836" kern="0" dirty="0">
                <a:solidFill>
                  <a:schemeClr val="bg1"/>
                </a:solidFill>
                <a:latin typeface="Segoe UI" panose="020B0502040204020203" pitchFamily="34" charset="0"/>
                <a:ea typeface="Segoe UI" panose="020B0502040204020203" pitchFamily="34" charset="0"/>
                <a:cs typeface="Segoe UI" panose="020B0502040204020203" pitchFamily="34" charset="0"/>
              </a:rPr>
              <a:t>Microsoft Azure</a:t>
            </a:r>
          </a:p>
        </p:txBody>
      </p:sp>
      <p:grpSp>
        <p:nvGrpSpPr>
          <p:cNvPr id="32" name="Group 31"/>
          <p:cNvGrpSpPr/>
          <p:nvPr/>
        </p:nvGrpSpPr>
        <p:grpSpPr>
          <a:xfrm>
            <a:off x="1013853" y="3057710"/>
            <a:ext cx="3312109" cy="1712573"/>
            <a:chOff x="1197031" y="3638102"/>
            <a:chExt cx="3247507" cy="1679170"/>
          </a:xfrm>
        </p:grpSpPr>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VM Scale Sets</a:t>
                </a: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Container Service</a:t>
                </a:r>
              </a:p>
            </p:txBody>
          </p:sp>
          <p:sp>
            <p:nvSpPr>
              <p:cNvPr id="23" name="Rectangle 22"/>
              <p:cNvSpPr/>
              <p:nvPr/>
            </p:nvSpPr>
            <p:spPr>
              <a:xfrm>
                <a:off x="3496890"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Scalable, orchestrated Docker images deployed into containers</a:t>
                </a:r>
              </a:p>
            </p:txBody>
          </p:sp>
        </p:grpSp>
      </p:grpSp>
      <p:grpSp>
        <p:nvGrpSpPr>
          <p:cNvPr id="31" name="Group 30"/>
          <p:cNvGrpSpPr/>
          <p:nvPr/>
        </p:nvGrpSpPr>
        <p:grpSpPr>
          <a:xfrm>
            <a:off x="4980981" y="3077070"/>
            <a:ext cx="6445599" cy="1712572"/>
            <a:chOff x="4726893" y="3710523"/>
            <a:chExt cx="6445692" cy="1712597"/>
          </a:xfrm>
        </p:grpSpPr>
        <p:grpSp>
          <p:nvGrpSpPr>
            <p:cNvPr id="76" name="Group 75"/>
            <p:cNvGrpSpPr/>
            <p:nvPr/>
          </p:nvGrpSpPr>
          <p:grpSpPr>
            <a:xfrm>
              <a:off x="4726893" y="3710523"/>
              <a:ext cx="6445692" cy="1712597"/>
              <a:chOff x="4634544" y="3638100"/>
              <a:chExt cx="6319880" cy="1679170"/>
            </a:xfrm>
          </p:grpSpPr>
          <p:grpSp>
            <p:nvGrpSpPr>
              <p:cNvPr id="53" name="Group 52"/>
              <p:cNvGrpSpPr/>
              <p:nvPr/>
            </p:nvGrpSpPr>
            <p:grpSpPr>
              <a:xfrm>
                <a:off x="4634544" y="3638101"/>
                <a:ext cx="942039" cy="1679168"/>
                <a:chOff x="4642859" y="4039981"/>
                <a:chExt cx="942039"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Batch</a:t>
                  </a:r>
                </a:p>
              </p:txBody>
            </p:sp>
            <p:sp>
              <p:nvSpPr>
                <p:cNvPr id="24" name="Rectangle 23"/>
                <p:cNvSpPr/>
                <p:nvPr/>
              </p:nvSpPr>
              <p:spPr>
                <a:xfrm>
                  <a:off x="4642859" y="4706842"/>
                  <a:ext cx="93464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High Performance Computing solutions</a:t>
                  </a:r>
                </a:p>
              </p:txBody>
            </p:sp>
          </p:grpSp>
          <p:grpSp>
            <p:nvGrpSpPr>
              <p:cNvPr id="58" name="Group 57"/>
              <p:cNvGrpSpPr/>
              <p:nvPr/>
            </p:nvGrpSpPr>
            <p:grpSpPr>
              <a:xfrm>
                <a:off x="5659001" y="3638100"/>
                <a:ext cx="861057" cy="1679167"/>
                <a:chOff x="5667316" y="4039980"/>
                <a:chExt cx="861057" cy="1679167"/>
              </a:xfrm>
            </p:grpSpPr>
            <p:sp>
              <p:nvSpPr>
                <p:cNvPr id="19" name="Rectangle 18"/>
                <p:cNvSpPr/>
                <p:nvPr/>
              </p:nvSpPr>
              <p:spPr>
                <a:xfrm>
                  <a:off x="5667316" y="4039980"/>
                  <a:ext cx="861057" cy="16791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Open Source PaaS</a:t>
                  </a:r>
                </a:p>
              </p:txBody>
            </p:sp>
            <p:sp>
              <p:nvSpPr>
                <p:cNvPr id="25" name="Rectangle 24"/>
                <p:cNvSpPr/>
                <p:nvPr/>
              </p:nvSpPr>
              <p:spPr>
                <a:xfrm>
                  <a:off x="5669510" y="4845248"/>
                  <a:ext cx="813633"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Cloud Foundry,</a:t>
                  </a:r>
                </a:p>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rPr>
                    <a:t>OpenShift</a:t>
                  </a:r>
                  <a:endParaRPr kumimoji="0" lang="en-US" sz="900" b="0" i="0" u="none" strike="noStrike" kern="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9" name="Group 58"/>
              <p:cNvGrpSpPr/>
              <p:nvPr/>
            </p:nvGrpSpPr>
            <p:grpSpPr>
              <a:xfrm>
                <a:off x="6602477" y="3638101"/>
                <a:ext cx="987551" cy="1679168"/>
                <a:chOff x="6610792" y="4039981"/>
                <a:chExt cx="987551" cy="1679168"/>
              </a:xfrm>
            </p:grpSpPr>
            <p:sp>
              <p:nvSpPr>
                <p:cNvPr id="18" name="Rectangle 17"/>
                <p:cNvSpPr/>
                <p:nvPr/>
              </p:nvSpPr>
              <p:spPr>
                <a:xfrm>
                  <a:off x="6613779" y="4039981"/>
                  <a:ext cx="982280" cy="1679168"/>
                </a:xfrm>
                <a:prstGeom prst="rect">
                  <a:avLst/>
                </a:prstGeom>
                <a:solidFill>
                  <a:srgbClr val="003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Service Fabric</a:t>
                  </a:r>
                </a:p>
              </p:txBody>
            </p:sp>
            <p:sp>
              <p:nvSpPr>
                <p:cNvPr id="26" name="Rectangle 25"/>
                <p:cNvSpPr/>
                <p:nvPr/>
              </p:nvSpPr>
              <p:spPr>
                <a:xfrm>
                  <a:off x="6610792" y="4627333"/>
                  <a:ext cx="987551"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Custom </a:t>
                  </a: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Microservice</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-based stateless and </a:t>
                  </a:r>
                  <a:r>
                    <a:rPr kumimoji="0" lang="en-US" sz="900" b="0" i="0" u="none" strike="noStrike" kern="0" cap="none" spc="0" normalizeH="0" baseline="0" noProof="0" dirty="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stateful</a:t>
                  </a: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solutions</a:t>
                  </a:r>
                </a:p>
              </p:txBody>
            </p:sp>
          </p:grpSp>
          <p:grpSp>
            <p:nvGrpSpPr>
              <p:cNvPr id="75" name="Group 74"/>
              <p:cNvGrpSpPr/>
              <p:nvPr/>
            </p:nvGrpSpPr>
            <p:grpSpPr>
              <a:xfrm>
                <a:off x="7641441" y="3638102"/>
                <a:ext cx="3312983" cy="1679168"/>
                <a:chOff x="7641441" y="3638102"/>
                <a:chExt cx="3312983" cy="1679168"/>
              </a:xfrm>
            </p:grpSpPr>
            <p:sp>
              <p:nvSpPr>
                <p:cNvPr id="17" name="Rectangle 16"/>
                <p:cNvSpPr/>
                <p:nvPr/>
              </p:nvSpPr>
              <p:spPr>
                <a:xfrm>
                  <a:off x="7641441" y="3638102"/>
                  <a:ext cx="3312983"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1400" kern="0" dirty="0">
                      <a:solidFill>
                        <a:prstClr val="white"/>
                      </a:solidFill>
                      <a:latin typeface="Segoe UI" panose="020B0502040204020203" pitchFamily="34" charset="0"/>
                      <a:ea typeface="Segoe UI" panose="020B0502040204020203" pitchFamily="34" charset="0"/>
                      <a:cs typeface="Segoe UI" panose="020B0502040204020203" pitchFamily="34" charset="0"/>
                    </a:rPr>
                    <a:t>App Service</a:t>
                  </a:r>
                </a:p>
              </p:txBody>
            </p:sp>
            <p:sp>
              <p:nvSpPr>
                <p:cNvPr id="27" name="Rectangle 26"/>
                <p:cNvSpPr/>
                <p:nvPr/>
              </p:nvSpPr>
              <p:spPr>
                <a:xfrm>
                  <a:off x="8616623" y="4282492"/>
                  <a:ext cx="956256"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Template based rapid development web, mobile and API solutions</a:t>
                  </a:r>
                </a:p>
              </p:txBody>
            </p:sp>
            <p:sp>
              <p:nvSpPr>
                <p:cNvPr id="28" name="Rectangle 27"/>
                <p:cNvSpPr/>
                <p:nvPr/>
              </p:nvSpPr>
              <p:spPr>
                <a:xfrm>
                  <a:off x="9531763" y="4304109"/>
                  <a:ext cx="826444" cy="804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Orchestrated workflow based integration solutions</a:t>
                  </a:r>
                </a:p>
              </p:txBody>
            </p:sp>
            <p:sp>
              <p:nvSpPr>
                <p:cNvPr id="12" name="Rectangle 11"/>
                <p:cNvSpPr/>
                <p:nvPr/>
              </p:nvSpPr>
              <p:spPr>
                <a:xfrm>
                  <a:off x="9729704" y="4001111"/>
                  <a:ext cx="445115" cy="226330"/>
                </a:xfrm>
                <a:prstGeom prst="rect">
                  <a:avLst/>
                </a:prstGeom>
              </p:spPr>
              <p:txBody>
                <a:bodyPr wrap="non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Logic</a:t>
                  </a:r>
                </a:p>
              </p:txBody>
            </p:sp>
            <p:sp>
              <p:nvSpPr>
                <p:cNvPr id="68" name="Rectangle 67"/>
                <p:cNvSpPr/>
                <p:nvPr/>
              </p:nvSpPr>
              <p:spPr>
                <a:xfrm>
                  <a:off x="8496535" y="4001111"/>
                  <a:ext cx="1160505" cy="226330"/>
                </a:xfrm>
                <a:prstGeom prst="rect">
                  <a:avLst/>
                </a:prstGeom>
              </p:spPr>
              <p:txBody>
                <a:bodyPr wrap="squar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Web, Mobile &amp; API</a:t>
                  </a:r>
                </a:p>
              </p:txBody>
            </p:sp>
          </p:grpSp>
        </p:grpSp>
        <p:sp>
          <p:nvSpPr>
            <p:cNvPr id="55" name="Rectangle 54"/>
            <p:cNvSpPr/>
            <p:nvPr/>
          </p:nvSpPr>
          <p:spPr>
            <a:xfrm>
              <a:off x="7825989" y="4355140"/>
              <a:ext cx="912391"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All the goodness of App Service in a dedicated environment</a:t>
              </a:r>
            </a:p>
          </p:txBody>
        </p:sp>
        <p:sp>
          <p:nvSpPr>
            <p:cNvPr id="56" name="Rectangle 55"/>
            <p:cNvSpPr/>
            <p:nvPr/>
          </p:nvSpPr>
          <p:spPr>
            <a:xfrm>
              <a:off x="7814872" y="4080760"/>
              <a:ext cx="941952" cy="230835"/>
            </a:xfrm>
            <a:prstGeom prst="rect">
              <a:avLst/>
            </a:prstGeom>
          </p:spPr>
          <p:txBody>
            <a:bodyPr wrap="square">
              <a:spAutoFit/>
            </a:bodyP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Environments</a:t>
              </a:r>
            </a:p>
          </p:txBody>
        </p:sp>
      </p:grpSp>
      <p:sp>
        <p:nvSpPr>
          <p:cNvPr id="61" name="Rectangle 60"/>
          <p:cNvSpPr/>
          <p:nvPr/>
        </p:nvSpPr>
        <p:spPr>
          <a:xfrm>
            <a:off x="10756433" y="3749456"/>
            <a:ext cx="638409" cy="8205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608" fontAlgn="auto">
              <a:spcBef>
                <a:spcPts val="0"/>
              </a:spcBef>
              <a:spcAft>
                <a:spcPts val="0"/>
              </a:spcAft>
              <a:defRPr/>
            </a:pPr>
            <a:r>
              <a:rPr lang="en-US" sz="900" kern="0" dirty="0">
                <a:solidFill>
                  <a:prstClr val="white"/>
                </a:solidFill>
                <a:latin typeface="Segoe UI" panose="020B0502040204020203" pitchFamily="34" charset="0"/>
                <a:ea typeface="Segoe UI" panose="020B0502040204020203" pitchFamily="34" charset="0"/>
                <a:cs typeface="Segoe UI" panose="020B0502040204020203" pitchFamily="34" charset="0"/>
              </a:rPr>
              <a:t>Event driven on-demand compute</a:t>
            </a:r>
          </a:p>
        </p:txBody>
      </p:sp>
      <p:sp>
        <p:nvSpPr>
          <p:cNvPr id="63" name="Rectangle 62"/>
          <p:cNvSpPr/>
          <p:nvPr/>
        </p:nvSpPr>
        <p:spPr>
          <a:xfrm>
            <a:off x="10722566" y="3445275"/>
            <a:ext cx="673581" cy="230832"/>
          </a:xfrm>
          <a:prstGeom prst="rect">
            <a:avLst/>
          </a:prstGeom>
        </p:spPr>
        <p:txBody>
          <a:bodyPr wrap="none">
            <a:spAutoFit/>
          </a:bodyPr>
          <a:lstStyle/>
          <a:p>
            <a:pPr algn="ctr" defTabSz="932608" fontAlgn="auto">
              <a:spcBef>
                <a:spcPts val="0"/>
              </a:spcBef>
              <a:spcAft>
                <a:spcPts val="0"/>
              </a:spcAft>
              <a:defRPr/>
            </a:pPr>
            <a:r>
              <a:rPr lang="en-US" sz="900" kern="0" dirty="0">
                <a:solidFill>
                  <a:prstClr val="white"/>
                </a:solidFill>
                <a:latin typeface="Segoe UI" panose="020B0502040204020203" pitchFamily="34" charset="0"/>
                <a:ea typeface="Segoe UI" panose="020B0502040204020203" pitchFamily="34" charset="0"/>
                <a:cs typeface="Segoe UI" panose="020B0502040204020203" pitchFamily="34" charset="0"/>
              </a:rPr>
              <a:t>Functions</a:t>
            </a:r>
          </a:p>
        </p:txBody>
      </p:sp>
      <p:sp>
        <p:nvSpPr>
          <p:cNvPr id="65" name="Rectangle 64"/>
          <p:cNvSpPr/>
          <p:nvPr/>
        </p:nvSpPr>
        <p:spPr>
          <a:xfrm>
            <a:off x="3604797" y="1585161"/>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Operations</a:t>
            </a:r>
          </a:p>
        </p:txBody>
      </p:sp>
      <p:sp>
        <p:nvSpPr>
          <p:cNvPr id="73" name="Rectangle 72"/>
          <p:cNvSpPr/>
          <p:nvPr/>
        </p:nvSpPr>
        <p:spPr>
          <a:xfrm>
            <a:off x="6368354" y="1591159"/>
            <a:ext cx="2676393"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DBAs and data scientists</a:t>
            </a:r>
          </a:p>
        </p:txBody>
      </p:sp>
      <p:sp>
        <p:nvSpPr>
          <p:cNvPr id="74" name="Rectangle 73"/>
          <p:cNvSpPr/>
          <p:nvPr/>
        </p:nvSpPr>
        <p:spPr>
          <a:xfrm>
            <a:off x="9049473" y="1585160"/>
            <a:ext cx="2377440" cy="440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8"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505050"/>
                </a:solidFill>
                <a:effectLst/>
                <a:uLnTx/>
                <a:uFillTx/>
                <a:latin typeface="Segoe UI Semilight" panose="020B0402040204020203" pitchFamily="34" charset="0"/>
                <a:cs typeface="Segoe UI Semilight" panose="020B0402040204020203" pitchFamily="34" charset="0"/>
              </a:rPr>
              <a:t>Business</a:t>
            </a:r>
          </a:p>
        </p:txBody>
      </p:sp>
      <p:pic>
        <p:nvPicPr>
          <p:cNvPr id="34" name="Picture 33"/>
          <p:cNvPicPr>
            <a:picLocks noChangeAspect="1"/>
          </p:cNvPicPr>
          <p:nvPr/>
        </p:nvPicPr>
        <p:blipFill>
          <a:blip r:embed="rId3"/>
          <a:stretch>
            <a:fillRect/>
          </a:stretch>
        </p:blipFill>
        <p:spPr>
          <a:xfrm>
            <a:off x="1745897" y="5756345"/>
            <a:ext cx="2523154" cy="561061"/>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482071" y="5975326"/>
            <a:ext cx="481462" cy="134366"/>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133281" y="5879312"/>
            <a:ext cx="249933" cy="286895"/>
          </a:xfrm>
          <a:prstGeom prst="rect">
            <a:avLst/>
          </a:prstGeom>
        </p:spPr>
      </p:pic>
      <p:pic>
        <p:nvPicPr>
          <p:cNvPr id="87" name="Picture 8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7154" y="2665885"/>
            <a:ext cx="783021" cy="183260"/>
          </a:xfrm>
          <a:prstGeom prst="rect">
            <a:avLst/>
          </a:prstGeom>
        </p:spPr>
      </p:pic>
      <p:pic>
        <p:nvPicPr>
          <p:cNvPr id="88" name="Picture 87"/>
          <p:cNvPicPr>
            <a:picLocks noChangeAspect="1"/>
          </p:cNvPicPr>
          <p:nvPr/>
        </p:nvPicPr>
        <p:blipFill>
          <a:blip r:embed="rId7"/>
          <a:stretch>
            <a:fillRect/>
          </a:stretch>
        </p:blipFill>
        <p:spPr>
          <a:xfrm>
            <a:off x="885225" y="2274819"/>
            <a:ext cx="766460" cy="154200"/>
          </a:xfrm>
          <a:prstGeom prst="rect">
            <a:avLst/>
          </a:prstGeom>
        </p:spPr>
      </p:pic>
      <p:pic>
        <p:nvPicPr>
          <p:cNvPr id="89" name="Picture 88" descr="File:Python-logo-notext.svg"/>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455505" y="5836671"/>
            <a:ext cx="368483" cy="368483"/>
          </a:xfrm>
          <a:prstGeom prst="rect">
            <a:avLst/>
          </a:prstGeom>
        </p:spPr>
      </p:pic>
      <p:pic>
        <p:nvPicPr>
          <p:cNvPr id="90" name="Picture 8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798885" y="5920398"/>
            <a:ext cx="346331" cy="185925"/>
          </a:xfrm>
          <a:prstGeom prst="rect">
            <a:avLst/>
          </a:prstGeom>
        </p:spPr>
      </p:pic>
      <p:pic>
        <p:nvPicPr>
          <p:cNvPr id="91" name="Picture 90"/>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7141822" y="5795011"/>
            <a:ext cx="413863" cy="413863"/>
          </a:xfrm>
          <a:prstGeom prst="rect">
            <a:avLst/>
          </a:prstGeom>
        </p:spPr>
      </p:pic>
      <p:pic>
        <p:nvPicPr>
          <p:cNvPr id="92" name="Picture 9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874650" y="2245535"/>
            <a:ext cx="843351" cy="228187"/>
          </a:xfrm>
          <a:prstGeom prst="rect">
            <a:avLst/>
          </a:prstGeom>
        </p:spPr>
      </p:pic>
      <p:pic>
        <p:nvPicPr>
          <p:cNvPr id="93" name="Picture 92"/>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6923897" y="2649151"/>
            <a:ext cx="628374" cy="209576"/>
          </a:xfrm>
          <a:prstGeom prst="rect">
            <a:avLst/>
          </a:prstGeom>
        </p:spPr>
      </p:pic>
      <p:pic>
        <p:nvPicPr>
          <p:cNvPr id="94" name="Picture 93"/>
          <p:cNvPicPr>
            <a:picLocks noChangeAspect="1"/>
          </p:cNvPicPr>
          <p:nvPr/>
        </p:nvPicPr>
        <p:blipFill>
          <a:blip r:embed="rId13"/>
          <a:stretch>
            <a:fillRect/>
          </a:stretch>
        </p:blipFill>
        <p:spPr>
          <a:xfrm>
            <a:off x="8424504" y="2575681"/>
            <a:ext cx="340381" cy="347725"/>
          </a:xfrm>
          <a:prstGeom prst="rect">
            <a:avLst/>
          </a:prstGeom>
        </p:spPr>
      </p:pic>
      <p:pic>
        <p:nvPicPr>
          <p:cNvPr id="95" name="Picture 94"/>
          <p:cNvPicPr>
            <a:picLocks noChangeAspect="1"/>
          </p:cNvPicPr>
          <p:nvPr/>
        </p:nvPicPr>
        <p:blipFill>
          <a:blip r:embed="rId14"/>
          <a:stretch>
            <a:fillRect/>
          </a:stretch>
        </p:blipFill>
        <p:spPr>
          <a:xfrm>
            <a:off x="7264420" y="2281858"/>
            <a:ext cx="516492" cy="236224"/>
          </a:xfrm>
          <a:prstGeom prst="rect">
            <a:avLst/>
          </a:prstGeom>
        </p:spPr>
      </p:pic>
      <p:pic>
        <p:nvPicPr>
          <p:cNvPr id="96" name="Picture 95"/>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6072057" y="2336255"/>
            <a:ext cx="961512" cy="249031"/>
          </a:xfrm>
          <a:prstGeom prst="rect">
            <a:avLst/>
          </a:prstGeom>
        </p:spPr>
      </p:pic>
      <p:pic>
        <p:nvPicPr>
          <p:cNvPr id="98" name="Picture 97"/>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8172515" y="2222142"/>
            <a:ext cx="979740" cy="326580"/>
          </a:xfrm>
          <a:prstGeom prst="rect">
            <a:avLst/>
          </a:prstGeom>
        </p:spPr>
      </p:pic>
      <p:pic>
        <p:nvPicPr>
          <p:cNvPr id="100" name="Picture 99" descr="Crear un cluster con MariaDB Galera Cluster"/>
          <p:cNvPicPr>
            <a:picLocks noChangeAspect="1"/>
          </p:cNvPicPr>
          <p:nvPr/>
        </p:nvPicPr>
        <p:blipFill>
          <a:blip r:embed="rId17"/>
          <a:stretch>
            <a:fillRect/>
          </a:stretch>
        </p:blipFill>
        <p:spPr>
          <a:xfrm>
            <a:off x="7702657" y="2530562"/>
            <a:ext cx="515490" cy="387665"/>
          </a:xfrm>
          <a:prstGeom prst="rect">
            <a:avLst/>
          </a:prstGeom>
        </p:spPr>
      </p:pic>
      <p:pic>
        <p:nvPicPr>
          <p:cNvPr id="101" name="Picture 100"/>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450040" y="2086684"/>
            <a:ext cx="981487" cy="458316"/>
          </a:xfrm>
          <a:prstGeom prst="rect">
            <a:avLst/>
          </a:prstGeom>
        </p:spPr>
      </p:pic>
      <p:pic>
        <p:nvPicPr>
          <p:cNvPr id="102" name="Picture 101"/>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3690006" y="2266859"/>
            <a:ext cx="419025" cy="411761"/>
          </a:xfrm>
          <a:prstGeom prst="rect">
            <a:avLst/>
          </a:prstGeom>
        </p:spPr>
      </p:pic>
      <p:pic>
        <p:nvPicPr>
          <p:cNvPr id="103" name="Picture 102"/>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4082350" y="2526127"/>
            <a:ext cx="456761" cy="361124"/>
          </a:xfrm>
          <a:prstGeom prst="rect">
            <a:avLst/>
          </a:prstGeom>
        </p:spPr>
      </p:pic>
      <p:pic>
        <p:nvPicPr>
          <p:cNvPr id="106" name="Picture 105"/>
          <p:cNvPicPr>
            <a:picLocks noChangeAspect="1"/>
          </p:cNvPicPr>
          <p:nvPr/>
        </p:nvPicPr>
        <p:blipFill>
          <a:blip r:embed="rId21"/>
          <a:stretch>
            <a:fillRect/>
          </a:stretch>
        </p:blipFill>
        <p:spPr>
          <a:xfrm>
            <a:off x="4820681" y="2541362"/>
            <a:ext cx="328342" cy="343099"/>
          </a:xfrm>
          <a:prstGeom prst="rect">
            <a:avLst/>
          </a:prstGeom>
        </p:spPr>
      </p:pic>
      <p:pic>
        <p:nvPicPr>
          <p:cNvPr id="109" name="Picture 8" descr="https://hashicorp.com/images/blog/terraform/small-a17be924.png"/>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a:off x="5371218" y="2596774"/>
            <a:ext cx="253432" cy="253432"/>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110"/>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2711617" y="2599516"/>
            <a:ext cx="309843" cy="364927"/>
          </a:xfrm>
          <a:prstGeom prst="rect">
            <a:avLst/>
          </a:prstGeom>
        </p:spPr>
      </p:pic>
      <p:pic>
        <p:nvPicPr>
          <p:cNvPr id="112" name="Picture 111"/>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276415" y="2548722"/>
            <a:ext cx="346448" cy="410929"/>
          </a:xfrm>
          <a:prstGeom prst="rect">
            <a:avLst/>
          </a:prstGeom>
        </p:spPr>
      </p:pic>
      <p:pic>
        <p:nvPicPr>
          <p:cNvPr id="113" name="Picture 112" descr="hashicorp san francisco ca http www hashicorp com hello @ hashicorp ..."/>
          <p:cNvPicPr>
            <a:picLocks noChangeAspect="1"/>
          </p:cNvPicPr>
          <p:nvPr/>
        </p:nvPicPr>
        <p:blipFill>
          <a:blip r:embed="rId25"/>
          <a:stretch>
            <a:fillRect/>
          </a:stretch>
        </p:blipFill>
        <p:spPr>
          <a:xfrm>
            <a:off x="1886784" y="2598046"/>
            <a:ext cx="317933" cy="317933"/>
          </a:xfrm>
          <a:prstGeom prst="rect">
            <a:avLst/>
          </a:prstGeom>
        </p:spPr>
      </p:pic>
      <p:pic>
        <p:nvPicPr>
          <p:cNvPr id="114" name="Picture 2"/>
          <p:cNvPicPr>
            <a:picLocks noChangeAspect="1" noChangeArrowheads="1"/>
          </p:cNvPicPr>
          <p:nvPr/>
        </p:nvPicPr>
        <p:blipFill>
          <a:blip r:embed="rId26" cstate="screen">
            <a:extLst>
              <a:ext uri="{28A0092B-C50C-407E-A947-70E740481C1C}">
                <a14:useLocalDpi xmlns:a14="http://schemas.microsoft.com/office/drawing/2010/main" val="0"/>
              </a:ext>
            </a:extLst>
          </a:blip>
          <a:stretch>
            <a:fillRect/>
          </a:stretch>
        </p:blipFill>
        <p:spPr bwMode="auto">
          <a:xfrm>
            <a:off x="6156425" y="4869212"/>
            <a:ext cx="552775" cy="552775"/>
          </a:xfrm>
          <a:prstGeom prst="rect">
            <a:avLst/>
          </a:prstGeom>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044748" y="2218673"/>
            <a:ext cx="2350312" cy="584775"/>
          </a:xfrm>
          <a:prstGeom prst="rect">
            <a:avLst/>
          </a:prstGeom>
          <a:noFill/>
        </p:spPr>
        <p:txBody>
          <a:bodyPr wrap="square" rtlCol="0">
            <a:spAutoFit/>
          </a:bodyPr>
          <a:lstStyle/>
          <a:p>
            <a:pPr algn="ctr"/>
            <a:r>
              <a:rPr lang="en-US" sz="1600" dirty="0"/>
              <a:t>Office</a:t>
            </a:r>
          </a:p>
          <a:p>
            <a:pPr algn="ctr"/>
            <a:r>
              <a:rPr lang="en-US" sz="1600" dirty="0" err="1"/>
              <a:t>PowerBI</a:t>
            </a:r>
            <a:endParaRPr lang="en-US" sz="1600" dirty="0"/>
          </a:p>
        </p:txBody>
      </p:sp>
      <p:pic>
        <p:nvPicPr>
          <p:cNvPr id="115" name="Picture 114"/>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10722566" y="4546940"/>
            <a:ext cx="615191" cy="171687"/>
          </a:xfrm>
          <a:prstGeom prst="rect">
            <a:avLst/>
          </a:prstGeom>
          <a:effectLst>
            <a:glow rad="101600">
              <a:schemeClr val="accent4">
                <a:satMod val="175000"/>
                <a:alpha val="40000"/>
              </a:schemeClr>
            </a:glow>
          </a:effectLst>
        </p:spPr>
      </p:pic>
      <p:pic>
        <p:nvPicPr>
          <p:cNvPr id="116" name="Picture 115"/>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7198049" y="4546940"/>
            <a:ext cx="615191" cy="171687"/>
          </a:xfrm>
          <a:prstGeom prst="rect">
            <a:avLst/>
          </a:prstGeom>
          <a:effectLst>
            <a:glow rad="101600">
              <a:schemeClr val="accent4">
                <a:satMod val="175000"/>
                <a:alpha val="40000"/>
              </a:schemeClr>
            </a:glow>
          </a:effectLst>
        </p:spPr>
      </p:pic>
      <p:pic>
        <p:nvPicPr>
          <p:cNvPr id="117" name="Picture 116"/>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6151086" y="4546940"/>
            <a:ext cx="615191" cy="171687"/>
          </a:xfrm>
          <a:prstGeom prst="rect">
            <a:avLst/>
          </a:prstGeom>
          <a:effectLst>
            <a:glow rad="101600">
              <a:schemeClr val="accent4">
                <a:satMod val="175000"/>
                <a:alpha val="40000"/>
              </a:schemeClr>
            </a:glow>
          </a:effectLst>
        </p:spPr>
      </p:pic>
      <p:pic>
        <p:nvPicPr>
          <p:cNvPr id="119" name="Picture 118"/>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3515480" y="4540601"/>
            <a:ext cx="615191" cy="171687"/>
          </a:xfrm>
          <a:prstGeom prst="rect">
            <a:avLst/>
          </a:prstGeom>
          <a:effectLst>
            <a:glow rad="101600">
              <a:schemeClr val="accent4">
                <a:satMod val="175000"/>
                <a:alpha val="40000"/>
              </a:schemeClr>
            </a:glow>
          </a:effectLst>
        </p:spPr>
      </p:pic>
      <p:sp>
        <p:nvSpPr>
          <p:cNvPr id="6" name="Rectangle 5"/>
          <p:cNvSpPr/>
          <p:nvPr/>
        </p:nvSpPr>
        <p:spPr>
          <a:xfrm>
            <a:off x="7288586" y="5206919"/>
            <a:ext cx="1098379"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Cloud-born</a:t>
            </a:r>
          </a:p>
        </p:txBody>
      </p:sp>
      <p:sp>
        <p:nvSpPr>
          <p:cNvPr id="83" name="Rectangle 82"/>
          <p:cNvSpPr/>
          <p:nvPr/>
        </p:nvSpPr>
        <p:spPr>
          <a:xfrm>
            <a:off x="8626411" y="5206919"/>
            <a:ext cx="506870"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LOB</a:t>
            </a:r>
          </a:p>
        </p:txBody>
      </p:sp>
      <p:sp>
        <p:nvSpPr>
          <p:cNvPr id="84" name="Rectangle 83"/>
          <p:cNvSpPr/>
          <p:nvPr/>
        </p:nvSpPr>
        <p:spPr>
          <a:xfrm>
            <a:off x="787794" y="5206919"/>
            <a:ext cx="2783134"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Lift-and-shift + net new on Linux</a:t>
            </a:r>
          </a:p>
        </p:txBody>
      </p:sp>
      <p:sp>
        <p:nvSpPr>
          <p:cNvPr id="97" name="Rectangle 96"/>
          <p:cNvSpPr/>
          <p:nvPr/>
        </p:nvSpPr>
        <p:spPr>
          <a:xfrm>
            <a:off x="3659581" y="5206919"/>
            <a:ext cx="747320" cy="307777"/>
          </a:xfrm>
          <a:prstGeom prst="rect">
            <a:avLst/>
          </a:prstGeom>
        </p:spPr>
        <p:txBody>
          <a:bodyPr wrap="none">
            <a:spAutoFit/>
          </a:bodyPr>
          <a:lstStyle/>
          <a:p>
            <a:pPr marR="0" lvl="0" algn="ctr" defTabSz="932608" eaLnBrk="1" fontAlgn="auto" latinLnBrk="0" hangingPunct="1">
              <a:lnSpc>
                <a:spcPct val="100000"/>
              </a:lnSpc>
              <a:spcBef>
                <a:spcPts val="0"/>
              </a:spcBef>
              <a:spcAft>
                <a:spcPts val="0"/>
              </a:spcAft>
              <a:buClrTx/>
              <a:buSzTx/>
              <a:tabLst/>
              <a:defRPr/>
            </a:pPr>
            <a:r>
              <a:rPr lang="en-US" sz="1400" kern="0" dirty="0">
                <a:solidFill>
                  <a:prstClr val="black">
                    <a:lumMod val="65000"/>
                    <a:lumOff val="35000"/>
                  </a:prstClr>
                </a:solidFill>
                <a:latin typeface="Segoe UI" panose="020B0502040204020203" pitchFamily="34" charset="0"/>
                <a:ea typeface="Segoe UI" panose="020B0502040204020203" pitchFamily="34" charset="0"/>
                <a:cs typeface="Segoe UI" panose="020B0502040204020203" pitchFamily="34" charset="0"/>
              </a:rPr>
              <a:t>Docker</a:t>
            </a:r>
          </a:p>
        </p:txBody>
      </p:sp>
      <p:sp>
        <p:nvSpPr>
          <p:cNvPr id="99" name="Title 5"/>
          <p:cNvSpPr txBox="1">
            <a:spLocks/>
          </p:cNvSpPr>
          <p:nvPr/>
        </p:nvSpPr>
        <p:spPr>
          <a:xfrm>
            <a:off x="277555" y="225340"/>
            <a:ext cx="11883096" cy="917076"/>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31863" eaLnBrk="0" hangingPunct="0"/>
            <a:r>
              <a:rPr lang="en-US" sz="4900" dirty="0">
                <a:solidFill>
                  <a:srgbClr val="505050"/>
                </a:solidFill>
                <a:latin typeface="Segoe UI Light"/>
                <a:ea typeface="ＭＳ Ｐゴシック" charset="0"/>
              </a:rPr>
              <a:t>Azure Open Source Application Platform</a:t>
            </a:r>
          </a:p>
        </p:txBody>
      </p:sp>
      <p:pic>
        <p:nvPicPr>
          <p:cNvPr id="82" name="Picture 81"/>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2382206" y="4548581"/>
            <a:ext cx="615191" cy="171687"/>
          </a:xfrm>
          <a:prstGeom prst="rect">
            <a:avLst/>
          </a:prstGeom>
          <a:effectLst>
            <a:glow rad="101600">
              <a:schemeClr val="accent4">
                <a:satMod val="175000"/>
                <a:alpha val="40000"/>
              </a:schemeClr>
            </a:glow>
          </a:effectLst>
        </p:spPr>
      </p:pic>
      <p:pic>
        <p:nvPicPr>
          <p:cNvPr id="104" name="Picture 103"/>
          <p:cNvPicPr>
            <a:picLocks noChangeAspect="1"/>
          </p:cNvPicPr>
          <p:nvPr/>
        </p:nvPicPr>
        <p:blipFill>
          <a:blip r:embed="rId27" cstate="screen">
            <a:lum bright="70000" contrast="-70000"/>
            <a:extLst>
              <a:ext uri="{28A0092B-C50C-407E-A947-70E740481C1C}">
                <a14:useLocalDpi xmlns:a14="http://schemas.microsoft.com/office/drawing/2010/main" val="0"/>
              </a:ext>
            </a:extLst>
          </a:blip>
          <a:stretch>
            <a:fillRect/>
          </a:stretch>
        </p:blipFill>
        <p:spPr>
          <a:xfrm>
            <a:off x="1236038" y="4540601"/>
            <a:ext cx="615191" cy="171687"/>
          </a:xfrm>
          <a:prstGeom prst="rect">
            <a:avLst/>
          </a:prstGeom>
          <a:effectLst>
            <a:glow rad="101600">
              <a:schemeClr val="accent4">
                <a:satMod val="175000"/>
                <a:alpha val="40000"/>
              </a:schemeClr>
            </a:glow>
          </a:effectLst>
        </p:spPr>
      </p:pic>
      <p:pic>
        <p:nvPicPr>
          <p:cNvPr id="105" name="Picture 4" descr="https://regmedia.co.uk/2015/11/27/visual_studio_code_logo.jpg?x=1200&amp;y=794"/>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a:off x="2845862" y="2210711"/>
            <a:ext cx="497001" cy="328977"/>
          </a:xfrm>
          <a:prstGeom prst="rect">
            <a:avLst/>
          </a:prstGeom>
          <a:extLst>
            <a:ext uri="{909E8E84-426E-40DD-AFC4-6F175D3DCCD1}">
              <a14:hiddenFill xmlns:a14="http://schemas.microsoft.com/office/drawing/2010/main">
                <a:solidFill>
                  <a:srgbClr val="FFFFFF"/>
                </a:solidFill>
              </a14:hiddenFill>
            </a:ext>
          </a:extLst>
        </p:spPr>
      </p:pic>
      <p:sp>
        <p:nvSpPr>
          <p:cNvPr id="2" name="Rounded Rectangle 1"/>
          <p:cNvSpPr/>
          <p:nvPr/>
        </p:nvSpPr>
        <p:spPr bwMode="auto">
          <a:xfrm rot="20550068">
            <a:off x="10274929" y="4923106"/>
            <a:ext cx="1450905" cy="30932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New </a:t>
            </a:r>
            <a:r>
              <a:rPr lang="en-US" sz="1100" dirty="0" err="1">
                <a:gradFill>
                  <a:gsLst>
                    <a:gs pos="0">
                      <a:srgbClr val="FFFFFF"/>
                    </a:gs>
                    <a:gs pos="100000">
                      <a:srgbClr val="FFFFFF"/>
                    </a:gs>
                  </a:gsLst>
                  <a:lin ang="5400000" scaled="0"/>
                </a:gradFill>
                <a:ea typeface="Segoe UI" pitchFamily="34" charset="0"/>
                <a:cs typeface="Segoe UI" pitchFamily="34" charset="0"/>
              </a:rPr>
              <a:t>Serverless</a:t>
            </a:r>
            <a:r>
              <a:rPr lang="en-US" sz="11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4711742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anim calcmode="lin" valueType="num">
                                      <p:cBhvr>
                                        <p:cTn id="8" dur="500" fill="hold"/>
                                        <p:tgtEl>
                                          <p:spTgt spid="117"/>
                                        </p:tgtEl>
                                        <p:attrNameLst>
                                          <p:attrName>ppt_x</p:attrName>
                                        </p:attrNameLst>
                                      </p:cBhvr>
                                      <p:tavLst>
                                        <p:tav tm="0">
                                          <p:val>
                                            <p:strVal val="#ppt_x"/>
                                          </p:val>
                                        </p:tav>
                                        <p:tav tm="100000">
                                          <p:val>
                                            <p:strVal val="#ppt_x"/>
                                          </p:val>
                                        </p:tav>
                                      </p:tavLst>
                                    </p:anim>
                                    <p:anim calcmode="lin" valueType="num">
                                      <p:cBhvr>
                                        <p:cTn id="9" dur="500" fill="hold"/>
                                        <p:tgtEl>
                                          <p:spTgt spid="1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anim calcmode="lin" valueType="num">
                                      <p:cBhvr>
                                        <p:cTn id="13" dur="500" fill="hold"/>
                                        <p:tgtEl>
                                          <p:spTgt spid="116"/>
                                        </p:tgtEl>
                                        <p:attrNameLst>
                                          <p:attrName>ppt_x</p:attrName>
                                        </p:attrNameLst>
                                      </p:cBhvr>
                                      <p:tavLst>
                                        <p:tav tm="0">
                                          <p:val>
                                            <p:strVal val="#ppt_x"/>
                                          </p:val>
                                        </p:tav>
                                        <p:tav tm="100000">
                                          <p:val>
                                            <p:strVal val="#ppt_x"/>
                                          </p:val>
                                        </p:tav>
                                      </p:tavLst>
                                    </p:anim>
                                    <p:anim calcmode="lin" valueType="num">
                                      <p:cBhvr>
                                        <p:cTn id="14" dur="500" fill="hold"/>
                                        <p:tgtEl>
                                          <p:spTgt spid="1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anim calcmode="lin" valueType="num">
                                      <p:cBhvr>
                                        <p:cTn id="18" dur="500" fill="hold"/>
                                        <p:tgtEl>
                                          <p:spTgt spid="115"/>
                                        </p:tgtEl>
                                        <p:attrNameLst>
                                          <p:attrName>ppt_x</p:attrName>
                                        </p:attrNameLst>
                                      </p:cBhvr>
                                      <p:tavLst>
                                        <p:tav tm="0">
                                          <p:val>
                                            <p:strVal val="#ppt_x"/>
                                          </p:val>
                                        </p:tav>
                                        <p:tav tm="100000">
                                          <p:val>
                                            <p:strVal val="#ppt_x"/>
                                          </p:val>
                                        </p:tav>
                                      </p:tavLst>
                                    </p:anim>
                                    <p:anim calcmode="lin" valueType="num">
                                      <p:cBhvr>
                                        <p:cTn id="19" dur="500" fill="hold"/>
                                        <p:tgtEl>
                                          <p:spTgt spid="1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anim calcmode="lin" valueType="num">
                                      <p:cBhvr>
                                        <p:cTn id="23" dur="500" fill="hold"/>
                                        <p:tgtEl>
                                          <p:spTgt spid="119"/>
                                        </p:tgtEl>
                                        <p:attrNameLst>
                                          <p:attrName>ppt_x</p:attrName>
                                        </p:attrNameLst>
                                      </p:cBhvr>
                                      <p:tavLst>
                                        <p:tav tm="0">
                                          <p:val>
                                            <p:strVal val="#ppt_x"/>
                                          </p:val>
                                        </p:tav>
                                        <p:tav tm="100000">
                                          <p:val>
                                            <p:strVal val="#ppt_x"/>
                                          </p:val>
                                        </p:tav>
                                      </p:tavLst>
                                    </p:anim>
                                    <p:anim calcmode="lin" valueType="num">
                                      <p:cBhvr>
                                        <p:cTn id="24" dur="500" fill="hold"/>
                                        <p:tgtEl>
                                          <p:spTgt spid="1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anim calcmode="lin" valueType="num">
                                      <p:cBhvr>
                                        <p:cTn id="28" dur="500" fill="hold"/>
                                        <p:tgtEl>
                                          <p:spTgt spid="82"/>
                                        </p:tgtEl>
                                        <p:attrNameLst>
                                          <p:attrName>ppt_x</p:attrName>
                                        </p:attrNameLst>
                                      </p:cBhvr>
                                      <p:tavLst>
                                        <p:tav tm="0">
                                          <p:val>
                                            <p:strVal val="#ppt_x"/>
                                          </p:val>
                                        </p:tav>
                                        <p:tav tm="100000">
                                          <p:val>
                                            <p:strVal val="#ppt_x"/>
                                          </p:val>
                                        </p:tav>
                                      </p:tavLst>
                                    </p:anim>
                                    <p:anim calcmode="lin" valueType="num">
                                      <p:cBhvr>
                                        <p:cTn id="29" dur="500" fill="hold"/>
                                        <p:tgtEl>
                                          <p:spTgt spid="8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anim calcmode="lin" valueType="num">
                                      <p:cBhvr>
                                        <p:cTn id="33" dur="500" fill="hold"/>
                                        <p:tgtEl>
                                          <p:spTgt spid="104"/>
                                        </p:tgtEl>
                                        <p:attrNameLst>
                                          <p:attrName>ppt_x</p:attrName>
                                        </p:attrNameLst>
                                      </p:cBhvr>
                                      <p:tavLst>
                                        <p:tav tm="0">
                                          <p:val>
                                            <p:strVal val="#ppt_x"/>
                                          </p:val>
                                        </p:tav>
                                        <p:tav tm="100000">
                                          <p:val>
                                            <p:strVal val="#ppt_x"/>
                                          </p:val>
                                        </p:tav>
                                      </p:tavLst>
                                    </p:anim>
                                    <p:anim calcmode="lin" valueType="num">
                                      <p:cBhvr>
                                        <p:cTn id="34"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639" y="295274"/>
            <a:ext cx="6019798"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mj-lt"/>
                <a:ea typeface="+mn-ea"/>
                <a:cs typeface="Segoe UI" pitchFamily="34" charset="0"/>
              </a:rPr>
              <a:t>Node.js in Azure…</a:t>
            </a:r>
          </a:p>
        </p:txBody>
      </p:sp>
      <p:sp>
        <p:nvSpPr>
          <p:cNvPr id="4" name="Rectangle 3"/>
          <p:cNvSpPr/>
          <p:nvPr/>
        </p:nvSpPr>
        <p:spPr bwMode="auto">
          <a:xfrm>
            <a:off x="7619999" y="0"/>
            <a:ext cx="4846638"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371230" y="2184403"/>
            <a:ext cx="5923207" cy="3554819"/>
          </a:xfrm>
          <a:prstGeom prst="rect">
            <a:avLst/>
          </a:prstGeom>
          <a:noFill/>
          <a:ln>
            <a:noFill/>
          </a:ln>
        </p:spPr>
        <p:txBody>
          <a:bodyPr wrap="square" numCol="1" rtlCol="0" anchor="ctr">
            <a:spAutoFit/>
          </a:bodyPr>
          <a:lstStyle/>
          <a:p>
            <a:pPr marL="0" marR="0" lvl="0" indent="0" defTabSz="914400" eaLnBrk="1" fontAlgn="auto" latinLnBrk="0" hangingPunct="1">
              <a:lnSpc>
                <a:spcPts val="3000"/>
              </a:lnSpc>
              <a:spcBef>
                <a:spcPts val="0"/>
              </a:spcBef>
              <a:spcAft>
                <a:spcPts val="0"/>
              </a:spcAft>
              <a:buClrTx/>
              <a:buSzTx/>
              <a:buFontTx/>
              <a:buNone/>
              <a:tabLst/>
              <a:defRPr/>
            </a:pPr>
            <a:r>
              <a:rPr lang="en-US" sz="2400" dirty="0"/>
              <a:t>Azure is in 22 regions today, including China – 8 more announced</a:t>
            </a:r>
          </a:p>
          <a:p>
            <a:pPr marL="0" marR="0" lvl="0" indent="0" defTabSz="914400" eaLnBrk="1" fontAlgn="auto" latinLnBrk="0" hangingPunct="1">
              <a:lnSpc>
                <a:spcPts val="3000"/>
              </a:lnSpc>
              <a:spcBef>
                <a:spcPts val="0"/>
              </a:spcBef>
              <a:spcAft>
                <a:spcPts val="0"/>
              </a:spcAft>
              <a:buClrTx/>
              <a:buSzTx/>
              <a:buFontTx/>
              <a:buNone/>
              <a:tabLst/>
              <a:defRPr/>
            </a:pPr>
            <a:r>
              <a:rPr lang="en-US" sz="2400" b="1" dirty="0"/>
              <a:t>1 in 4 VMs</a:t>
            </a:r>
            <a:r>
              <a:rPr lang="en-US" sz="2400" dirty="0"/>
              <a:t> in Azure run Linux – a great choice for Node.js!</a:t>
            </a:r>
          </a:p>
          <a:p>
            <a:pPr marL="0" marR="0" lvl="0" indent="0" defTabSz="914400" eaLnBrk="1" fontAlgn="auto" latinLnBrk="0" hangingPunct="1">
              <a:lnSpc>
                <a:spcPts val="3000"/>
              </a:lnSpc>
              <a:spcBef>
                <a:spcPts val="0"/>
              </a:spcBef>
              <a:spcAft>
                <a:spcPts val="0"/>
              </a:spcAft>
              <a:buClrTx/>
              <a:buSzTx/>
              <a:buFontTx/>
              <a:buNone/>
              <a:tabLst/>
              <a:defRPr/>
            </a:pPr>
            <a:r>
              <a:rPr lang="en-US" sz="2400" dirty="0"/>
              <a:t>And about 1 in 4 Web Apps run open source frameworks, like Node.js </a:t>
            </a:r>
            <a:r>
              <a:rPr lang="en-US" sz="2400" dirty="0">
                <a:sym typeface="Wingdings" panose="05000000000000000000" pitchFamily="2" charset="2"/>
              </a:rPr>
              <a:t></a:t>
            </a:r>
            <a:endParaRPr lang="en-US" sz="2400" dirty="0"/>
          </a:p>
          <a:p>
            <a:pPr marL="0" marR="0" lvl="0" indent="0" defTabSz="914400" eaLnBrk="1" fontAlgn="auto" latinLnBrk="0" hangingPunct="1">
              <a:lnSpc>
                <a:spcPts val="3000"/>
              </a:lnSpc>
              <a:spcBef>
                <a:spcPts val="0"/>
              </a:spcBef>
              <a:spcAft>
                <a:spcPts val="0"/>
              </a:spcAft>
              <a:buClrTx/>
              <a:buSzTx/>
              <a:buFontTx/>
              <a:buNone/>
              <a:tabLst/>
              <a:defRPr/>
            </a:pPr>
            <a:endParaRPr lang="en-US" sz="2400" dirty="0"/>
          </a:p>
          <a:p>
            <a:pPr marL="0" marR="0" lvl="0" indent="0" defTabSz="914400" eaLnBrk="1" fontAlgn="auto" latinLnBrk="0" hangingPunct="1">
              <a:lnSpc>
                <a:spcPts val="3000"/>
              </a:lnSpc>
              <a:spcBef>
                <a:spcPts val="0"/>
              </a:spcBef>
              <a:spcAft>
                <a:spcPts val="0"/>
              </a:spcAft>
              <a:buClrTx/>
              <a:buSzTx/>
              <a:buFontTx/>
              <a:buNone/>
              <a:tabLst/>
              <a:defRPr/>
            </a:pPr>
            <a:r>
              <a:rPr lang="en-US" sz="2400" b="1" dirty="0"/>
              <a:t>Thousands of Node.js sites run in Azure today! </a:t>
            </a:r>
            <a:r>
              <a:rPr lang="zh-CN" altLang="en-US" sz="2400" b="1" dirty="0"/>
              <a:t>我们学到了什么？</a:t>
            </a:r>
          </a:p>
        </p:txBody>
      </p:sp>
      <p:pic>
        <p:nvPicPr>
          <p:cNvPr id="9" name="Picture 2" descr="http://blog.i-evaluation.com/wp-content/uploads/2013/04/nodejs_logo.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85237" y="1744662"/>
            <a:ext cx="2580138" cy="1290069"/>
          </a:xfrm>
          <a:prstGeom prst="rect">
            <a:avLst/>
          </a:prstGeom>
          <a:noFill/>
          <a:effectLst>
            <a:softEdge rad="0"/>
          </a:effectLst>
          <a:scene3d>
            <a:camera prst="orthographicFront"/>
            <a:lightRig rig="threePt" dir="t"/>
          </a:scene3d>
          <a:sp3d prstMaterial="matte"/>
          <a:extLst>
            <a:ext uri="{909E8E84-426E-40dd-AFC4-6F175D3DCCD1}">
              <a14:hiddenFill xmlns="" xmlns:a14="http://schemas.microsoft.com/office/drawing/2010/main">
                <a:solidFill>
                  <a:srgbClr val="FFFFFF"/>
                </a:solidFill>
              </a14:hiddenFill>
            </a:ext>
          </a:extLst>
        </p:spPr>
      </p:pic>
      <p:sp>
        <p:nvSpPr>
          <p:cNvPr id="11" name="Freeform 5"/>
          <p:cNvSpPr>
            <a:spLocks/>
          </p:cNvSpPr>
          <p:nvPr/>
        </p:nvSpPr>
        <p:spPr bwMode="auto">
          <a:xfrm>
            <a:off x="9899752" y="3192368"/>
            <a:ext cx="551109" cy="542414"/>
          </a:xfrm>
          <a:custGeom>
            <a:avLst/>
            <a:gdLst>
              <a:gd name="T0" fmla="*/ 2641 w 4500"/>
              <a:gd name="T1" fmla="*/ 4429 h 4429"/>
              <a:gd name="T2" fmla="*/ 1860 w 4500"/>
              <a:gd name="T3" fmla="*/ 4429 h 4429"/>
              <a:gd name="T4" fmla="*/ 1860 w 4500"/>
              <a:gd name="T5" fmla="*/ 2642 h 4429"/>
              <a:gd name="T6" fmla="*/ 0 w 4500"/>
              <a:gd name="T7" fmla="*/ 2642 h 4429"/>
              <a:gd name="T8" fmla="*/ 0 w 4500"/>
              <a:gd name="T9" fmla="*/ 1824 h 4429"/>
              <a:gd name="T10" fmla="*/ 1860 w 4500"/>
              <a:gd name="T11" fmla="*/ 1824 h 4429"/>
              <a:gd name="T12" fmla="*/ 1860 w 4500"/>
              <a:gd name="T13" fmla="*/ 0 h 4429"/>
              <a:gd name="T14" fmla="*/ 2641 w 4500"/>
              <a:gd name="T15" fmla="*/ 0 h 4429"/>
              <a:gd name="T16" fmla="*/ 2641 w 4500"/>
              <a:gd name="T17" fmla="*/ 1824 h 4429"/>
              <a:gd name="T18" fmla="*/ 4500 w 4500"/>
              <a:gd name="T19" fmla="*/ 1824 h 4429"/>
              <a:gd name="T20" fmla="*/ 4500 w 4500"/>
              <a:gd name="T21" fmla="*/ 2642 h 4429"/>
              <a:gd name="T22" fmla="*/ 2641 w 4500"/>
              <a:gd name="T23" fmla="*/ 2642 h 4429"/>
              <a:gd name="T24" fmla="*/ 2641 w 4500"/>
              <a:gd name="T25" fmla="*/ 4429 h 4429"/>
              <a:gd name="T26" fmla="*/ 2641 w 4500"/>
              <a:gd name="T27" fmla="*/ 4429 h 4429"/>
              <a:gd name="T28" fmla="*/ 2641 w 4500"/>
              <a:gd name="T29" fmla="*/ 4429 h 4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00" h="4429">
                <a:moveTo>
                  <a:pt x="2641" y="4429"/>
                </a:moveTo>
                <a:lnTo>
                  <a:pt x="1860" y="4429"/>
                </a:lnTo>
                <a:lnTo>
                  <a:pt x="1860" y="2642"/>
                </a:lnTo>
                <a:lnTo>
                  <a:pt x="0" y="2642"/>
                </a:lnTo>
                <a:lnTo>
                  <a:pt x="0" y="1824"/>
                </a:lnTo>
                <a:lnTo>
                  <a:pt x="1860" y="1824"/>
                </a:lnTo>
                <a:lnTo>
                  <a:pt x="1860" y="0"/>
                </a:lnTo>
                <a:lnTo>
                  <a:pt x="2641" y="0"/>
                </a:lnTo>
                <a:lnTo>
                  <a:pt x="2641" y="1824"/>
                </a:lnTo>
                <a:lnTo>
                  <a:pt x="4500" y="1824"/>
                </a:lnTo>
                <a:lnTo>
                  <a:pt x="4500" y="2642"/>
                </a:lnTo>
                <a:lnTo>
                  <a:pt x="2641" y="2642"/>
                </a:lnTo>
                <a:lnTo>
                  <a:pt x="2641" y="4429"/>
                </a:lnTo>
                <a:lnTo>
                  <a:pt x="2641" y="4429"/>
                </a:lnTo>
                <a:lnTo>
                  <a:pt x="2641" y="4429"/>
                </a:ln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613015" y="3892419"/>
            <a:ext cx="1124581" cy="1124581"/>
          </a:xfrm>
          <a:prstGeom prst="rect">
            <a:avLst/>
          </a:prstGeom>
        </p:spPr>
      </p:pic>
    </p:spTree>
    <p:extLst>
      <p:ext uri="{BB962C8B-B14F-4D97-AF65-F5344CB8AC3E}">
        <p14:creationId xmlns:p14="http://schemas.microsoft.com/office/powerpoint/2010/main" val="5960097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5"/>
          <a:stretch>
            <a:fillRect/>
          </a:stretch>
        </p:blipFill>
        <p:spPr>
          <a:xfrm>
            <a:off x="2082" y="675"/>
            <a:ext cx="12432312" cy="6993176"/>
          </a:xfrm>
          <a:prstGeom prst="rect">
            <a:avLst/>
          </a:prstGeom>
        </p:spPr>
      </p:pic>
      <p:grpSp>
        <p:nvGrpSpPr>
          <p:cNvPr id="20" name="Group 19"/>
          <p:cNvGrpSpPr/>
          <p:nvPr/>
        </p:nvGrpSpPr>
        <p:grpSpPr>
          <a:xfrm>
            <a:off x="881" y="992"/>
            <a:ext cx="6131114" cy="6993533"/>
            <a:chOff x="-1" y="973"/>
            <a:chExt cx="6011442" cy="6857027"/>
          </a:xfrm>
        </p:grpSpPr>
        <p:sp>
          <p:nvSpPr>
            <p:cNvPr id="15" name="Rectangle 14"/>
            <p:cNvSpPr/>
            <p:nvPr/>
          </p:nvSpPr>
          <p:spPr bwMode="auto">
            <a:xfrm>
              <a:off x="0" y="973"/>
              <a:ext cx="5862198" cy="6857027"/>
            </a:xfrm>
            <a:prstGeom prst="rect">
              <a:avLst/>
            </a:prstGeom>
            <a:solidFill>
              <a:srgbClr val="00BCF2">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6" name="Subtitle 2"/>
            <p:cNvSpPr txBox="1">
              <a:spLocks/>
            </p:cNvSpPr>
            <p:nvPr/>
          </p:nvSpPr>
          <p:spPr>
            <a:xfrm>
              <a:off x="-1" y="2572767"/>
              <a:ext cx="5377786" cy="896297"/>
            </a:xfrm>
            <a:prstGeom prst="rect">
              <a:avLst/>
            </a:prstGeom>
          </p:spPr>
          <p:txBody>
            <a:bodyPr lIns="274242" tIns="146262" rIns="182828" bIns="146262"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JOHNNY HALIFE</a:t>
              </a:r>
              <a:b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CHIEF ARCHITECT AND CO-FOUNDER</a:t>
              </a:r>
              <a:b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MURAL.LY</a:t>
              </a:r>
            </a:p>
          </p:txBody>
        </p:sp>
        <p:sp>
          <p:nvSpPr>
            <p:cNvPr id="22" name="Rectangle 21"/>
            <p:cNvSpPr/>
            <p:nvPr/>
          </p:nvSpPr>
          <p:spPr>
            <a:xfrm>
              <a:off x="0" y="1051911"/>
              <a:ext cx="6011441" cy="1674609"/>
            </a:xfrm>
            <a:prstGeom prst="rect">
              <a:avLst/>
            </a:prstGeom>
          </p:spPr>
          <p:txBody>
            <a:bodyPr wrap="square" lIns="91414" tIns="146262" rIns="91414" bIns="146262">
              <a:spAutoFit/>
            </a:bodyPr>
            <a:lstStyle/>
            <a:p>
              <a:pPr marL="117430" marR="0" lvl="0" indent="-117430" defTabSz="932384" eaLnBrk="1" fontAlgn="auto" latinLnBrk="0" hangingPunct="1">
                <a:lnSpc>
                  <a:spcPct val="90000"/>
                </a:lnSpc>
                <a:spcBef>
                  <a:spcPts val="2448"/>
                </a:spcBef>
                <a:spcAft>
                  <a:spcPts val="0"/>
                </a:spcAft>
                <a:buClrTx/>
                <a:buSzTx/>
                <a:buFontTx/>
                <a:buNone/>
                <a:tabLst/>
                <a:defRPr/>
              </a:pPr>
              <a:r>
                <a:rPr kumimoji="0" lang="en-US" sz="2000" b="0" i="0" u="none" strike="noStrike" kern="0" cap="none" spc="0" normalizeH="0" baseline="0" noProof="0" dirty="0">
                  <a:ln>
                    <a:noFill/>
                  </a:ln>
                  <a:gradFill>
                    <a:gsLst>
                      <a:gs pos="67257">
                        <a:srgbClr val="FFFFFF"/>
                      </a:gs>
                      <a:gs pos="37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“Using Microsoft Azure Web Sites, we had no difficulty scaling quickly to support 350,000 new users, including 1,000 new users every day. We’re very confident that Azure will continue meeting our growth needs.”</a:t>
              </a:r>
            </a:p>
          </p:txBody>
        </p:sp>
        <p:sp>
          <p:nvSpPr>
            <p:cNvPr id="11" name="Subtitle 2"/>
            <p:cNvSpPr txBox="1">
              <a:spLocks/>
            </p:cNvSpPr>
            <p:nvPr/>
          </p:nvSpPr>
          <p:spPr>
            <a:xfrm>
              <a:off x="-1" y="3641995"/>
              <a:ext cx="5862199" cy="3155306"/>
            </a:xfrm>
            <a:prstGeom prst="rect">
              <a:avLst/>
            </a:prstGeom>
          </p:spPr>
          <p:txBody>
            <a:bodyPr lIns="274242" tIns="146262" rIns="182828" bIns="146262" anchor="t" anchorCtr="0"/>
            <a:lstStyle>
              <a:lvl1pPr marL="0" indent="0" algn="l" defTabSz="914400" rtl="0" eaLnBrk="1" latinLnBrk="0" hangingPunct="1">
                <a:lnSpc>
                  <a:spcPct val="90000"/>
                </a:lnSpc>
                <a:spcBef>
                  <a:spcPct val="20000"/>
                </a:spcBef>
                <a:buFont typeface="Arial" pitchFamily="34" charset="0"/>
                <a:buNone/>
                <a:defRPr sz="2200" kern="1200">
                  <a:gradFill>
                    <a:gsLst>
                      <a:gs pos="0">
                        <a:srgbClr val="FFFFFF"/>
                      </a:gs>
                      <a:gs pos="100000">
                        <a:srgbClr val="FFFFFF"/>
                      </a:gs>
                    </a:gsLst>
                    <a:lin ang="5400000" scaled="0"/>
                  </a:gra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Business need:</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Mural.ly, an interactive whiteboard used by teams to collaborate in real time, needed a way to grow and scale efficiently without worrying about disrupting performance or managing underlying infrastructure. </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18" rtl="0" eaLnBrk="1" fontAlgn="auto" latinLnBrk="0" hangingPunct="1">
                <a:lnSpc>
                  <a:spcPct val="90000"/>
                </a:lnSpc>
                <a:spcBef>
                  <a:spcPts val="0"/>
                </a:spcBef>
                <a:spcAft>
                  <a:spcPts val="800"/>
                </a:spcAft>
                <a:buClrTx/>
                <a:buSzTx/>
                <a:buFont typeface="Arial" pitchFamily="34" charset="0"/>
                <a:buNone/>
                <a:tabLst/>
                <a:defRPr/>
              </a:pPr>
              <a:r>
                <a:rPr kumimoji="0" lang="en-US" sz="139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Benefits: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1,000 new users every day </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Deploys 20x per day in a matter of seconds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More time to build new features</a:t>
              </a:r>
            </a:p>
            <a:p>
              <a:pPr marL="285640" marR="0" lvl="0" indent="-285640" algn="l" defTabSz="932418" rtl="0" eaLnBrk="1" fontAlgn="auto" latinLnBrk="0" hangingPunct="1">
                <a:lnSpc>
                  <a:spcPts val="1199"/>
                </a:lnSpc>
                <a:spcBef>
                  <a:spcPts val="0"/>
                </a:spcBef>
                <a:spcAft>
                  <a:spcPts val="800"/>
                </a:spcAft>
                <a:buClrTx/>
                <a:buSzTx/>
                <a:buFont typeface="Arial" panose="020B0604020202020204" pitchFamily="34" charset="0"/>
                <a:buChar char="•"/>
                <a:tabLst/>
                <a:defRPr/>
              </a:pPr>
              <a:r>
                <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Higher scale and security to attract enterprise customers</a:t>
              </a:r>
            </a:p>
            <a:p>
              <a:pPr marL="0" marR="0" lvl="0" indent="0" algn="l" defTabSz="932597" rtl="0" eaLnBrk="1" fontAlgn="auto" latinLnBrk="0" hangingPunct="1">
                <a:lnSpc>
                  <a:spcPct val="90000"/>
                </a:lnSpc>
                <a:spcBef>
                  <a:spcPct val="20000"/>
                </a:spcBef>
                <a:spcAft>
                  <a:spcPts val="0"/>
                </a:spcAft>
                <a:buClrTx/>
                <a:buSzTx/>
                <a:buFont typeface="Arial" pitchFamily="34" charset="0"/>
                <a:buNone/>
                <a:tabLst/>
                <a:defRPr/>
              </a:pPr>
              <a:endParaRPr kumimoji="0" lang="en-US" sz="13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0" y="502547"/>
              <a:ext cx="2391197" cy="496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1" name="Picture 2" descr="https://customers.microsoft.com/Assets/63934850-6c64-e411-bac3-6c3be5a84144/Mural.ly%20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58" y="554337"/>
              <a:ext cx="1344637" cy="4175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Node.js – JavaScript no Servidor [visão geral]"/>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56370" y="3296971"/>
              <a:ext cx="1377450" cy="688725"/>
            </a:xfrm>
            <a:prstGeom prst="rect">
              <a:avLst/>
            </a:prstGeom>
          </p:spPr>
        </p:pic>
        <p:pic>
          <p:nvPicPr>
            <p:cNvPr id="3" name="Picture 2" descr="OE2014_MongoDB-600×455 | Laborategia"/>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834842" y="2929923"/>
              <a:ext cx="1876247" cy="1422821"/>
            </a:xfrm>
            <a:prstGeom prst="rect">
              <a:avLst/>
            </a:prstGeom>
          </p:spPr>
        </p:pic>
      </p:grpSp>
      <p:sp>
        <p:nvSpPr>
          <p:cNvPr id="5" name="Vertical Scroll 4"/>
          <p:cNvSpPr/>
          <p:nvPr/>
        </p:nvSpPr>
        <p:spPr bwMode="auto">
          <a:xfrm rot="21086593">
            <a:off x="6386214" y="596459"/>
            <a:ext cx="5749292" cy="1766454"/>
          </a:xfrm>
          <a:prstGeom prst="verticalScroll">
            <a:avLst>
              <a:gd name="adj" fmla="val 8971"/>
            </a:avLst>
          </a:prstGeom>
          <a:solidFill>
            <a:srgbClr val="FFC000"/>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altLang="ja-JP" sz="3200" dirty="0">
                <a:solidFill>
                  <a:srgbClr val="FF0000"/>
                </a:solidFill>
              </a:rPr>
              <a:t>350,000 </a:t>
            </a:r>
            <a:r>
              <a:rPr lang="ja-JP" altLang="en-US" sz="3200" dirty="0">
                <a:solidFill>
                  <a:srgbClr val="FF0000"/>
                </a:solidFill>
              </a:rPr>
              <a:t>新用户</a:t>
            </a:r>
            <a:endParaRPr lang="en-US" altLang="ja-JP" sz="3200" dirty="0">
              <a:solidFill>
                <a:srgbClr val="FF0000"/>
              </a:solidFill>
            </a:endParaRPr>
          </a:p>
          <a:p>
            <a:pPr algn="ctr"/>
            <a:r>
              <a:rPr lang="en-US" altLang="ja-JP" sz="3200" dirty="0">
                <a:solidFill>
                  <a:srgbClr val="FF0000"/>
                </a:solidFill>
              </a:rPr>
              <a:t>1,000 </a:t>
            </a:r>
            <a:r>
              <a:rPr lang="ja-JP" altLang="en-US" sz="3200" dirty="0">
                <a:solidFill>
                  <a:srgbClr val="FF0000"/>
                </a:solidFill>
              </a:rPr>
              <a:t>每一天</a:t>
            </a:r>
            <a:r>
              <a:rPr lang="en-US" altLang="ja-JP" sz="3200" dirty="0">
                <a:solidFill>
                  <a:srgbClr val="FF0000"/>
                </a:solidFill>
              </a:rPr>
              <a:t>!</a:t>
            </a:r>
          </a:p>
          <a:p>
            <a:pPr algn="ctr"/>
            <a:r>
              <a:rPr lang="en-US" altLang="zh-CN" sz="3200" dirty="0">
                <a:solidFill>
                  <a:srgbClr val="FF0000"/>
                </a:solidFill>
              </a:rPr>
              <a:t>20 </a:t>
            </a:r>
            <a:r>
              <a:rPr lang="zh-CN" altLang="en-US" sz="3200" dirty="0">
                <a:solidFill>
                  <a:srgbClr val="FF0000"/>
                </a:solidFill>
              </a:rPr>
              <a:t>部署以秒为单位</a:t>
            </a:r>
          </a:p>
        </p:txBody>
      </p:sp>
      <p:pic>
        <p:nvPicPr>
          <p:cNvPr id="13" name="What_is_Mural_ly_lar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218237" y="3007670"/>
            <a:ext cx="6016685" cy="33896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9750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8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mute="1">
                <p:cTn id="12"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Node.js in Azure: </a:t>
            </a:r>
            <a:r>
              <a:rPr lang="zh-CN" altLang="en-US" dirty="0"/>
              <a:t>分享我们学到了什么</a:t>
            </a:r>
            <a:endParaRPr lang="en-US" altLang="zh-CN" dirty="0"/>
          </a:p>
        </p:txBody>
      </p:sp>
      <p:sp>
        <p:nvSpPr>
          <p:cNvPr id="4" name="Text Placeholder 3"/>
          <p:cNvSpPr>
            <a:spLocks noGrp="1"/>
          </p:cNvSpPr>
          <p:nvPr>
            <p:ph type="body" sz="quarter" idx="10"/>
          </p:nvPr>
        </p:nvSpPr>
        <p:spPr>
          <a:xfrm>
            <a:off x="274638" y="1212850"/>
            <a:ext cx="11887200" cy="4308872"/>
          </a:xfrm>
        </p:spPr>
        <p:txBody>
          <a:bodyPr/>
          <a:lstStyle/>
          <a:p>
            <a:r>
              <a:rPr lang="en-US" dirty="0"/>
              <a:t>JavaScript is everywhere</a:t>
            </a:r>
          </a:p>
          <a:p>
            <a:r>
              <a:rPr lang="en-US" dirty="0"/>
              <a:t>Node.js has great performance</a:t>
            </a:r>
          </a:p>
          <a:p>
            <a:r>
              <a:rPr lang="en-US" dirty="0"/>
              <a:t>Node.js has a great community</a:t>
            </a:r>
          </a:p>
          <a:p>
            <a:r>
              <a:rPr lang="en-US" dirty="0"/>
              <a:t>You can use Node.js for many things, like</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Real-time communication (Socket.IO)</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REST API with a single page application (SPA, Angular)</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REST API with hybrid clients (Express, Node)</a:t>
            </a:r>
          </a:p>
          <a:p>
            <a:pPr lvl="1" defTabSz="914400">
              <a:lnSpc>
                <a:spcPts val="3000"/>
              </a:lnSpc>
              <a:spcBef>
                <a:spcPts val="0"/>
              </a:spcBef>
              <a:buSzTx/>
              <a:defRPr/>
            </a:pPr>
            <a:r>
              <a:rPr lang="en-US" sz="3400" kern="0" dirty="0">
                <a:solidFill>
                  <a:schemeClr val="tx1"/>
                </a:solidFill>
                <a:latin typeface="Segoe UI Light" panose="020B0502040204020203" pitchFamily="34" charset="0"/>
              </a:rPr>
              <a:t>…and much more!</a:t>
            </a:r>
          </a:p>
        </p:txBody>
      </p:sp>
    </p:spTree>
    <p:extLst>
      <p:ext uri="{BB962C8B-B14F-4D97-AF65-F5344CB8AC3E}">
        <p14:creationId xmlns:p14="http://schemas.microsoft.com/office/powerpoint/2010/main" val="36261107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NSN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3458" y="353817"/>
            <a:ext cx="11466251" cy="6449766"/>
          </a:xfrm>
          <a:prstGeom prst="rect">
            <a:avLst/>
          </a:prstGeom>
        </p:spPr>
      </p:pic>
    </p:spTree>
    <p:extLst>
      <p:ext uri="{BB962C8B-B14F-4D97-AF65-F5344CB8AC3E}">
        <p14:creationId xmlns:p14="http://schemas.microsoft.com/office/powerpoint/2010/main" val="2189697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0.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1.xml><?xml version="1.0" encoding="utf-8"?>
<a:theme xmlns:a="http://schemas.openxmlformats.org/drawingml/2006/main" name="7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2.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4.xml><?xml version="1.0" encoding="utf-8"?>
<a:theme xmlns:a="http://schemas.openxmlformats.org/drawingml/2006/main" name="1_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Putting the $ in Open Source v2" id="{D43A0DB1-D17D-483F-A4E3-877EE6F3B9FE}" vid="{702C1859-4610-4FDD-A5F3-1C564666EC49}"/>
    </a:ext>
  </a:extLst>
</a:theme>
</file>

<file path=ppt/theme/theme15.xml><?xml version="1.0" encoding="utf-8"?>
<a:theme xmlns:a="http://schemas.openxmlformats.org/drawingml/2006/main" name="5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4.xml><?xml version="1.0" encoding="utf-8"?>
<a:theme xmlns:a="http://schemas.openxmlformats.org/drawingml/2006/main" name="3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5.xml><?xml version="1.0" encoding="utf-8"?>
<a:theme xmlns:a="http://schemas.openxmlformats.org/drawingml/2006/main" name="4_Server and Cloud 2013">
  <a:themeElements>
    <a:clrScheme name="Custom 7">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4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7.xml><?xml version="1.0" encoding="utf-8"?>
<a:theme xmlns:a="http://schemas.openxmlformats.org/drawingml/2006/main" name="2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5.potx" id="{0593BFD7-7B5E-4580-B53D-014FD33792A4}" vid="{5FC5D957-5544-42EA-8FD6-63C1D42A19DE}"/>
    </a:ext>
  </a:extLst>
</a:theme>
</file>

<file path=ppt/theme/theme8.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9.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C80BC3ED5A274E884E459649E792B3" ma:contentTypeVersion="6" ma:contentTypeDescription="Create a new document." ma:contentTypeScope="" ma:versionID="b85f5490f5e7df1deb7f5600a7ac135f">
  <xsd:schema xmlns:xsd="http://www.w3.org/2001/XMLSchema" xmlns:xs="http://www.w3.org/2001/XMLSchema" xmlns:p="http://schemas.microsoft.com/office/2006/metadata/properties" xmlns:ns2="14d34310-60a1-48d3-a613-fb02139ea576" xmlns:ns3="a304e8bd-da18-4739-9c2c-2307b551e04d" targetNamespace="http://schemas.microsoft.com/office/2006/metadata/properties" ma:root="true" ma:fieldsID="1002a8343535c9d997b97695ca023f58" ns2:_="" ns3:_="">
    <xsd:import namespace="14d34310-60a1-48d3-a613-fb02139ea576"/>
    <xsd:import namespace="a304e8bd-da18-4739-9c2c-2307b551e04d"/>
    <xsd:element name="properties">
      <xsd:complexType>
        <xsd:sequence>
          <xsd:element name="documentManagement">
            <xsd:complexType>
              <xsd:all>
                <xsd:element ref="ns2:SharedWithUsers" minOccurs="0"/>
                <xsd:element ref="ns2:SharedWithDetails" minOccurs="0"/>
                <xsd:element ref="ns3:Key_x0020_Resour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d34310-60a1-48d3-a613-fb02139ea57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304e8bd-da18-4739-9c2c-2307b551e04d" elementFormDefault="qualified">
    <xsd:import namespace="http://schemas.microsoft.com/office/2006/documentManagement/types"/>
    <xsd:import namespace="http://schemas.microsoft.com/office/infopath/2007/PartnerControls"/>
    <xsd:element name="Key_x0020_Resource" ma:index="10" nillable="true" ma:displayName="Key Resource" ma:internalName="Key_x0020_Resour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D8ACDDB-61A3-4D4E-8CB0-27439D898D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d34310-60a1-48d3-a613-fb02139ea576"/>
    <ds:schemaRef ds:uri="a304e8bd-da18-4739-9c2c-2307b551e0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696A3C-3843-4306-926E-25906C4404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1291</Words>
  <Application>Microsoft Office PowerPoint</Application>
  <PresentationFormat>Custom</PresentationFormat>
  <Paragraphs>222</Paragraphs>
  <Slides>25</Slides>
  <Notes>10</Notes>
  <HiddenSlides>0</HiddenSlides>
  <MMClips>2</MMClips>
  <ScaleCrop>false</ScaleCrop>
  <HeadingPairs>
    <vt:vector size="6" baseType="variant">
      <vt:variant>
        <vt:lpstr>Fonts Used</vt:lpstr>
      </vt:variant>
      <vt:variant>
        <vt:i4>11</vt:i4>
      </vt:variant>
      <vt:variant>
        <vt:lpstr>Theme</vt:lpstr>
      </vt:variant>
      <vt:variant>
        <vt:i4>15</vt:i4>
      </vt:variant>
      <vt:variant>
        <vt:lpstr>Slide Titles</vt:lpstr>
      </vt:variant>
      <vt:variant>
        <vt:i4>25</vt:i4>
      </vt:variant>
    </vt:vector>
  </HeadingPairs>
  <TitlesOfParts>
    <vt:vector size="51" baseType="lpstr">
      <vt:lpstr>ＭＳ Ｐゴシック</vt:lpstr>
      <vt:lpstr>ＭＳ Ｐゴシック</vt:lpstr>
      <vt:lpstr>Arial</vt:lpstr>
      <vt:lpstr>Calibri</vt:lpstr>
      <vt:lpstr>Consolas</vt:lpstr>
      <vt:lpstr>Segoe UI</vt:lpstr>
      <vt:lpstr>Segoe UI Black</vt:lpstr>
      <vt:lpstr>Segoe UI Light</vt:lpstr>
      <vt:lpstr>Segoe UI Semibold</vt:lpstr>
      <vt:lpstr>Segoe UI Semilight</vt:lpstr>
      <vt:lpstr>Wingdings</vt:lpstr>
      <vt:lpstr>Server and Cloud 2013</vt:lpstr>
      <vt:lpstr>1_Server and Cloud 2013</vt:lpstr>
      <vt:lpstr>2_Server and Cloud 2013</vt:lpstr>
      <vt:lpstr>3_Server and Cloud 2013</vt:lpstr>
      <vt:lpstr>4_Server and Cloud 2013</vt:lpstr>
      <vt:lpstr>4_WHITE TEMPLATE</vt:lpstr>
      <vt:lpstr>2_WHITE TEMPLATE</vt:lpstr>
      <vt:lpstr>WHITE TEMPLATE</vt:lpstr>
      <vt:lpstr>5-30610_Microsoft_Ignite_Keynote_Template</vt:lpstr>
      <vt:lpstr>2_5-30610_Microsoft_Ignite_Keynote_Template</vt:lpstr>
      <vt:lpstr>7_Server and Cloud 2013</vt:lpstr>
      <vt:lpstr>8_Server and Cloud 2013</vt:lpstr>
      <vt:lpstr>5-30721_Build_2016_Template_Light</vt:lpstr>
      <vt:lpstr>1_5-30639_MGXFY16_Light_Template</vt:lpstr>
      <vt:lpstr>5_Server and Cloud 2013</vt:lpstr>
      <vt:lpstr>End to end Node.js app development in the cloud Azure use cases</vt:lpstr>
      <vt:lpstr>关于我</vt:lpstr>
      <vt:lpstr>Agenda</vt:lpstr>
      <vt:lpstr>你知道吗？</vt:lpstr>
      <vt:lpstr>PowerPoint Presentation</vt:lpstr>
      <vt:lpstr>PowerPoint Presentation</vt:lpstr>
      <vt:lpstr>PowerPoint Presentation</vt:lpstr>
      <vt:lpstr>Node.js in Azure: 分享我们学到了什么</vt:lpstr>
      <vt:lpstr>PowerPoint Presentation</vt:lpstr>
      <vt:lpstr>Cloud: 程序猿想要的东西 </vt:lpstr>
      <vt:lpstr>PowerPoint Presentation</vt:lpstr>
      <vt:lpstr>Demo…</vt:lpstr>
      <vt:lpstr>PowerPoint Presentation</vt:lpstr>
      <vt:lpstr>PowerPoint Presentation</vt:lpstr>
      <vt:lpstr>PowerPoint Presentation</vt:lpstr>
      <vt:lpstr>PowerPoint Presentation</vt:lpstr>
      <vt:lpstr>Back to demo…</vt:lpstr>
      <vt:lpstr>Q+A</vt:lpstr>
      <vt:lpstr>PowerPoint Presentation</vt:lpstr>
      <vt:lpstr>PowerPoint Presentation</vt:lpstr>
      <vt:lpstr>PowerPoint Presentation</vt:lpstr>
      <vt:lpstr>Azure Mobile Services</vt:lpstr>
      <vt:lpstr>Application Insights: Key capabilities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 Miguel Parrella</dc:creator>
  <cp:lastModifiedBy/>
  <cp:revision>1</cp:revision>
  <dcterms:created xsi:type="dcterms:W3CDTF">2016-05-20T17:33:52Z</dcterms:created>
  <dcterms:modified xsi:type="dcterms:W3CDTF">2016-05-20T17:33:53Z</dcterms:modified>
</cp:coreProperties>
</file>